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66" r:id="rId2"/>
    <p:sldId id="270" r:id="rId3"/>
    <p:sldId id="269" r:id="rId4"/>
    <p:sldId id="258" r:id="rId5"/>
    <p:sldId id="314" r:id="rId6"/>
    <p:sldId id="289" r:id="rId7"/>
    <p:sldId id="293" r:id="rId8"/>
    <p:sldId id="273" r:id="rId9"/>
    <p:sldId id="296" r:id="rId10"/>
    <p:sldId id="317" r:id="rId11"/>
    <p:sldId id="272" r:id="rId12"/>
    <p:sldId id="299" r:id="rId13"/>
    <p:sldId id="305" r:id="rId14"/>
    <p:sldId id="301" r:id="rId15"/>
    <p:sldId id="263" r:id="rId16"/>
    <p:sldId id="316" r:id="rId17"/>
    <p:sldId id="312" r:id="rId18"/>
    <p:sldId id="268" r:id="rId19"/>
    <p:sldId id="264" r:id="rId20"/>
    <p:sldId id="306" r:id="rId21"/>
    <p:sldId id="282" r:id="rId22"/>
    <p:sldId id="308" r:id="rId23"/>
    <p:sldId id="309" r:id="rId24"/>
    <p:sldId id="288" r:id="rId25"/>
    <p:sldId id="319" r:id="rId26"/>
    <p:sldId id="275" r:id="rId27"/>
    <p:sldId id="318" r:id="rId28"/>
    <p:sldId id="283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35A"/>
    <a:srgbClr val="A6A6A6"/>
    <a:srgbClr val="E6B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57" autoAdjust="0"/>
  </p:normalViewPr>
  <p:slideViewPr>
    <p:cSldViewPr snapToGrid="0">
      <p:cViewPr varScale="1">
        <p:scale>
          <a:sx n="60" d="100"/>
          <a:sy n="60" d="100"/>
        </p:scale>
        <p:origin x="102" y="12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1AD4F-F5E1-44BF-B2CE-5CC53752312E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03F40-5359-45BD-BFB3-41D3E922B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42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43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33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86B6-4785-4B02-B45F-69E8EC48AF1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0309-B0F5-496A-AF01-C4F7D7127607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6555-B09D-4DF3-9E24-F95073C0E3C5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04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A8E1-1FCB-4D1F-B5F8-40754BB1A44B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88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0532-6397-4639-8901-FD8E130F9E7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10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D8E1-DFBA-4FAC-A724-8EA9950C9948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6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63D7-C59B-4AE0-9D13-3E581A6403A6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26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6314-D09A-4343-94DD-6E21C843D93C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7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89E6-8346-407F-8976-74A6E6BC9C6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9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4E6-96AB-47D8-84F8-C8DEF4A89FA1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B724-3B24-4FAF-B85F-8349CE767A12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2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9C2D-42A1-4ACC-8E10-E8732F70073F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1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2921-F2F1-4662-8022-A6B0A50BAE48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8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8E3-595E-4DAE-88AA-4F167A64EEC9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0350-80C1-41CC-A2C2-E8482DBD7CDF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6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C547-5076-4761-9061-295AB8CD0FD5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3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ADAC-2FE0-4598-B64E-CE0503A9DF00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5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scape 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569173" y="2255689"/>
            <a:ext cx="4130844" cy="11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70843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Projet d’étude de 2</a:t>
            </a:r>
            <a:r>
              <a:rPr kumimoji="0" lang="fr-F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nde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année.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Revue de projet finale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BTS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ystèmes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umériques option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I.R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Etudiants 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GUIGAND Nathan -- MONVOISIN Guillaume -- DOHIN Cyril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FC1EEE-5222-404A-B871-AF572BBC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2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F1FF6-FC41-4A6D-8C7C-CD8270D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" y="1602231"/>
            <a:ext cx="8596668" cy="1192198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Pour empêcher qu’un créneau sois ajouter plusieurs fois je créer une variable prenant le nombre de créneau similaire à celui entré dans le formulaire.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7F8E-D5C2-40DE-A2BD-EEE7443C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C13C42E5-96F9-4393-BCD0-8D01066A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B099BD5-BA97-48FC-8C5C-6C876170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Gérer les comptes superviseurs et les créneaux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2C1DC8-11EF-4824-A7F7-46F5D4F45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4" t="21197" r="24487" b="72066"/>
          <a:stretch/>
        </p:blipFill>
        <p:spPr>
          <a:xfrm>
            <a:off x="189746" y="2733514"/>
            <a:ext cx="10362940" cy="91011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1FA56C-DF73-4AB3-BFD4-72ADD549B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60" t="46000" r="59297" b="44008"/>
          <a:stretch/>
        </p:blipFill>
        <p:spPr>
          <a:xfrm>
            <a:off x="2115752" y="4665832"/>
            <a:ext cx="5308784" cy="1091266"/>
          </a:xfrm>
          <a:prstGeom prst="rect">
            <a:avLst/>
          </a:prstGeom>
        </p:spPr>
      </p:pic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72E0080-0F86-4B6C-92EF-C45062EEBF54}"/>
              </a:ext>
            </a:extLst>
          </p:cNvPr>
          <p:cNvSpPr txBox="1">
            <a:spLocks/>
          </p:cNvSpPr>
          <p:nvPr/>
        </p:nvSpPr>
        <p:spPr>
          <a:xfrm>
            <a:off x="471810" y="3299102"/>
            <a:ext cx="8596668" cy="1192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fr-FR" dirty="0"/>
          </a:p>
          <a:p>
            <a:r>
              <a:rPr lang="fr-FR" dirty="0"/>
              <a:t>Ensuite si la variable est égale à 1 j’affiche une alerte et redirige vers la page d’ajout de créneau</a:t>
            </a: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2BF2577E-55B4-4094-81E2-05E0FE500ED9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A41658A8-E011-4D6E-A704-9DD82FF5A9CC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F8CE63A1-EED8-413B-A451-8DD8BBDA48E2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FBFF6411-4DF3-4B7C-B362-5E9940578176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0B0E7ADC-1FE5-4E8F-87C3-555EED9176F1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10F361B9-C417-499C-8A3B-EAB9F0DD94D8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A1CB21DA-4896-47F6-AC15-CA6C727797B9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7A6A0E00-9352-4289-BC7C-B78B39AC0AA9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3C2F9E4B-9C0A-476F-8967-40F59F90BC12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4FEDB2F-39D8-4A04-B0F5-6272A14B781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D33D6519-F7CE-42FC-8D4C-945A10D0669C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EF80E8-F18B-4903-BC95-F848DE202CAC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24415D4D-0EA6-4D40-99F3-5A8D67699D4B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05834F41-80A3-4919-A602-F3553BD39E5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32CFD3A2-3B31-453F-8BCE-AF7C9181A4CF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C5EE3838-0EED-4010-ABD3-D2087118CA67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BB5E57DB-ABBB-40E1-997C-BF11F0D2542D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36BF08-F376-45FF-9A0E-DBDF30C5D447}"/>
              </a:ext>
            </a:extLst>
          </p:cNvPr>
          <p:cNvSpPr/>
          <p:nvPr/>
        </p:nvSpPr>
        <p:spPr>
          <a:xfrm>
            <a:off x="11605355" y="508531"/>
            <a:ext cx="104775" cy="13738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2BF25658-9128-488C-B1C6-180BF5FBAB94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07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19029-E7B9-49C9-9CF0-9E836472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644" y="116697"/>
            <a:ext cx="4328456" cy="652514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Réserver un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2D353F-32B9-4761-A643-1B3CC513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F654781-FE2C-4AEF-9B1A-B074465BB0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910" r="862" b="4646"/>
          <a:stretch/>
        </p:blipFill>
        <p:spPr bwMode="auto">
          <a:xfrm>
            <a:off x="363975" y="1385373"/>
            <a:ext cx="9173725" cy="5094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42D19451-93F0-4390-8445-8A10E6AE6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00B6D711-5582-4346-9944-42BEE7B4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74" y="612264"/>
            <a:ext cx="3362987" cy="9579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Calendrier de réservation </a:t>
            </a: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B161F401-2F23-440B-AE24-F11E5E426E98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E951A4EF-A701-4620-8585-E537E38364CC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11B63421-7E7D-42AD-BBE6-82B1F3BA6FE5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DD1AF943-1153-4496-AEB3-C0EC0B26BCBB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BD81388C-3F54-4195-A80A-5DAAF408715F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95D67CAC-8380-4161-9DB7-1316369AF794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713D59B7-5B3E-44BA-A3B4-024B35846A49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4DDD914B-8C60-4E0F-B14B-B575ED2FA47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0E6CF202-DF6A-419C-8B2F-BFA11AFF94AE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6DA3B75-9F9D-4A62-B97C-D5E416D6A00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84F78A62-3BCA-43AB-B57D-22BF5B17718E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ECBFF9B-1DD1-4070-9A39-2806A682B9EC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07E40D2-16BB-4AA2-935B-D7FDCB707EA5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2DFFE25B-C5D3-4C18-B324-E79ECA20C00D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DD0781B0-707A-408C-ACBA-F1748E20D45D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Organigramme : Terminateur 78">
            <a:extLst>
              <a:ext uri="{FF2B5EF4-FFF2-40B4-BE49-F238E27FC236}">
                <a16:creationId xmlns:a16="http://schemas.microsoft.com/office/drawing/2014/main" id="{AC452861-8FBC-402C-A58F-CAAEB8404026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2A3E85DE-153B-4B1E-8C06-7AB0EC7E18DE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1B9BB9D-C15F-4867-BF43-45180C0B6916}"/>
              </a:ext>
            </a:extLst>
          </p:cNvPr>
          <p:cNvSpPr/>
          <p:nvPr/>
        </p:nvSpPr>
        <p:spPr>
          <a:xfrm>
            <a:off x="11605355" y="508531"/>
            <a:ext cx="104775" cy="179035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728156BE-D8CA-4A31-984F-E3B5FB796819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61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176C2-9138-4B40-AD77-0C64573E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79" y="1735933"/>
            <a:ext cx="3763521" cy="849311"/>
          </a:xfrm>
        </p:spPr>
        <p:txBody>
          <a:bodyPr/>
          <a:lstStyle/>
          <a:p>
            <a:r>
              <a:rPr lang="fr-FR" dirty="0"/>
              <a:t>Page pour réserver un créneau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662646-27D4-4561-B083-01407085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D9494-98EE-4741-A4DA-3BC702C164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0" t="20825" r="5899" b="13999"/>
          <a:stretch/>
        </p:blipFill>
        <p:spPr bwMode="auto">
          <a:xfrm>
            <a:off x="395780" y="2347946"/>
            <a:ext cx="4102831" cy="4136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7EE83068-60AD-484A-8ADE-047A070E6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32AFD7D9-3FD7-4617-B741-298B9E34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58" y="839789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Réserver un créneau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3ABD6E3B-D6A2-4FD0-AC68-ACB714D95FB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4" t="26638" r="728" b="44454"/>
          <a:stretch/>
        </p:blipFill>
        <p:spPr bwMode="auto">
          <a:xfrm>
            <a:off x="4713664" y="1948539"/>
            <a:ext cx="5789076" cy="185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21EC2153-D7B7-45B3-AF78-517D6FDB9E3F}"/>
              </a:ext>
            </a:extLst>
          </p:cNvPr>
          <p:cNvSpPr txBox="1">
            <a:spLocks/>
          </p:cNvSpPr>
          <p:nvPr/>
        </p:nvSpPr>
        <p:spPr>
          <a:xfrm>
            <a:off x="5471059" y="1462454"/>
            <a:ext cx="3763521" cy="849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Message de remerciement</a:t>
            </a: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525A7E0-FDDB-4BC8-B203-30EAFE7FEA68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5D8F606A-4230-4A06-A13A-13736CA5CA9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F24FBDD7-F85A-4085-8484-938D9177092C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67CE6ED0-1109-4F87-B90C-B27E6588B99E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14D21F03-0F53-4BEA-BDE3-2EF67386D99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64C966C3-AE0E-4CC1-9C76-04DE5BEA193B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5272A4DA-0652-4D46-B34B-DCB733A882D5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94ABC19-8F33-4967-B798-01CF7F9382C8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67E33F0A-AFA4-469E-9233-B57443CCA069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2A9C09-9487-4619-8BD8-B56CE9C91BA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457202F4-DAE6-4CD5-B1D7-308C11CD2A4D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B5FD3E6-9587-4D8E-B8A0-6367CDE438CD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04BFEA61-546A-41B8-8FAD-24565A4BE5D6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BF7F72BC-279E-4044-AD27-7561885C242A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A3B5CACE-4E53-4103-92C0-ADAEDA7B61BE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93E9CE47-EAB5-402F-BCE7-77204834C9C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D13866E4-5B81-4FB0-B951-2BE6B2614004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E07A18-3A80-4C7A-B614-598E4C59FCFF}"/>
              </a:ext>
            </a:extLst>
          </p:cNvPr>
          <p:cNvSpPr/>
          <p:nvPr/>
        </p:nvSpPr>
        <p:spPr>
          <a:xfrm>
            <a:off x="11605355" y="508531"/>
            <a:ext cx="104775" cy="179035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B19FED3-12BC-4733-ACF7-55A22DE02424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41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CEB96-DA1A-44B1-8AEC-B651243C2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95" y="1561677"/>
            <a:ext cx="5372237" cy="71733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Pour envoyer un mail il faut premièrement définir le mail du destinataire, l’objet et l’entête du mail.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C7CF18-EDC0-41D9-9004-B3B2BB63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9CE94D-A478-4492-8C5D-35B31BD91C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t="23742" r="55520" b="64398"/>
          <a:stretch/>
        </p:blipFill>
        <p:spPr bwMode="auto">
          <a:xfrm>
            <a:off x="249497" y="2309773"/>
            <a:ext cx="5144624" cy="11087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D9568C-66F5-420F-A6F6-BBCA29F53618}"/>
              </a:ext>
            </a:extLst>
          </p:cNvPr>
          <p:cNvPicPr/>
          <p:nvPr/>
        </p:nvPicPr>
        <p:blipFill rotWithShape="1">
          <a:blip r:embed="rId3"/>
          <a:srcRect l="64621" t="73331" r="16602" b="20923"/>
          <a:stretch/>
        </p:blipFill>
        <p:spPr bwMode="auto">
          <a:xfrm>
            <a:off x="677334" y="4688373"/>
            <a:ext cx="3741154" cy="696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AE5D663-68F3-47A0-9EA6-B8E7C4985AA6}"/>
              </a:ext>
            </a:extLst>
          </p:cNvPr>
          <p:cNvSpPr txBox="1">
            <a:spLocks/>
          </p:cNvSpPr>
          <p:nvPr/>
        </p:nvSpPr>
        <p:spPr>
          <a:xfrm>
            <a:off x="21884" y="3699020"/>
            <a:ext cx="5839915" cy="717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dirty="0"/>
              <a:t>L’envoie du mail s’opère avec la fonction mail qui a en paramètre le message, le sujet, le mail du destinataire et l’entête du mail.</a:t>
            </a: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7B10DD78-8F33-4FD9-8E0D-3E1B3C029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07B189FB-9F20-4297-8597-0D7BC56FD55B}"/>
              </a:ext>
            </a:extLst>
          </p:cNvPr>
          <p:cNvSpPr txBox="1">
            <a:spLocks/>
          </p:cNvSpPr>
          <p:nvPr/>
        </p:nvSpPr>
        <p:spPr>
          <a:xfrm>
            <a:off x="677334" y="7086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Consulter, modifier, annuler sa réservation 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18083680-5111-43B4-B0CF-2095153363F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3" t="38005" r="22583" b="17639"/>
          <a:stretch/>
        </p:blipFill>
        <p:spPr bwMode="auto">
          <a:xfrm>
            <a:off x="6049571" y="1802711"/>
            <a:ext cx="4568074" cy="2613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FFB4D7AB-E5BF-468C-A620-A7EA1112D7F2}"/>
              </a:ext>
            </a:extLst>
          </p:cNvPr>
          <p:cNvSpPr txBox="1">
            <a:spLocks/>
          </p:cNvSpPr>
          <p:nvPr/>
        </p:nvSpPr>
        <p:spPr>
          <a:xfrm>
            <a:off x="6570269" y="1369023"/>
            <a:ext cx="2703733" cy="433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Mail envoyé au joueur</a:t>
            </a: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CBD720F-4B95-4ED9-B749-647726257082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9AF2B1A0-897A-4628-98D7-CC5F69958085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5D0D70BE-F1B9-4F1D-9484-02E59249E4AB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4A1BB4C7-974C-451B-829A-6CF5BFAA3A9C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6B014C10-D078-4A14-92FE-170C6EF9A3EC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B3825C9D-BE75-41D2-8225-451D8035478E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F2230034-25D2-4A72-8C0C-64C31CB09D9B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19BD7931-248C-4EE9-A99A-ABE3265D0D33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2F2D80EE-7148-47D4-8EED-03D0AD5FC469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F027AE1-E5DC-42E2-B52A-2760A6C3567B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3E42BF90-E02C-4F5E-8841-4D11B96AA522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0C6572-07E5-4045-9BE6-404272282CBA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53645C0-47DF-4829-93B4-0D2824AB257F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9295E213-E87A-4EBE-A20F-CA76A6FAE382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69680EE7-DE14-4B1C-AAC2-0E93920EF9D4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8E8B7800-7649-47FF-A700-7707A8C6882B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1C9AD1E3-F0F6-49E5-94F6-CE2C0C23EF49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02E734-E4A2-4592-9A4F-3EC572560E4F}"/>
              </a:ext>
            </a:extLst>
          </p:cNvPr>
          <p:cNvSpPr/>
          <p:nvPr/>
        </p:nvSpPr>
        <p:spPr>
          <a:xfrm>
            <a:off x="11605355" y="508531"/>
            <a:ext cx="104775" cy="213400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AC9BCF21-4F35-4EB2-A695-DE64CB200115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014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A9F72-1E29-4BEE-BBA6-7BE7789E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08623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Consulter, modifier ou annuler sa réservation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8925A-BE8F-4B51-BE81-1A6813B0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142" y="1599381"/>
            <a:ext cx="3570816" cy="640324"/>
          </a:xfrm>
        </p:spPr>
        <p:txBody>
          <a:bodyPr/>
          <a:lstStyle/>
          <a:p>
            <a:r>
              <a:rPr lang="fr-FR" dirty="0"/>
              <a:t>Page de connexion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DF9DEC-9B0A-45F3-9D82-F7E0FCA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0992F-1A13-4112-B6A4-ED4FC19EE57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1" t="31734" r="32534" b="30848"/>
          <a:stretch/>
        </p:blipFill>
        <p:spPr bwMode="auto">
          <a:xfrm>
            <a:off x="170472" y="2236514"/>
            <a:ext cx="4011806" cy="22743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78669B-1A72-4A68-B492-F0EC83C245C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6" t="22059" r="7023" b="16735"/>
          <a:stretch/>
        </p:blipFill>
        <p:spPr bwMode="auto">
          <a:xfrm>
            <a:off x="4571573" y="2321375"/>
            <a:ext cx="4313134" cy="4051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579709A2-41D3-4989-8B0C-F6BF90C01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7FB57F09-EFE6-4E6A-BC48-1B130CE6F814}"/>
              </a:ext>
            </a:extLst>
          </p:cNvPr>
          <p:cNvSpPr txBox="1">
            <a:spLocks/>
          </p:cNvSpPr>
          <p:nvPr/>
        </p:nvSpPr>
        <p:spPr>
          <a:xfrm>
            <a:off x="4975668" y="1595371"/>
            <a:ext cx="3826999" cy="640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pour consulter, modifier ou annuler sa réservation </a:t>
            </a: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133CA4C0-14F6-4741-83BA-FEE6B91A897F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87763C92-BA7C-4CE9-81C5-D575AEEC39D1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8A50F23D-C161-490A-BBF7-9C8948448F40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334B72CE-0049-4E21-9A9A-63E9DAF68CD0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E46EE0F5-9056-4603-8DF0-E2EF189AEEB5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2539524D-D15B-4880-9612-722EA477386F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EBAF12FD-C0A5-40C6-B624-37D7613BB957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A8CC885A-4F4E-44B4-9218-1FA694FF7D2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3D874AA1-6FC7-4CC5-8799-03962D958F47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0674E6-EF4B-4021-8038-C38F63E4F3D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28CD9909-E046-4AC0-BC41-DA4964C993DB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BBC53E-E2CE-4459-ADF1-E3F2DB7DDDE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A45E8DD-28F4-44F7-9AEE-BF551722C85E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7ABC8906-81F4-4175-B479-FC07AF8872A8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A677A4CE-20FD-4D79-9861-4292AE91E32F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D72BB08C-8219-41AC-AE68-8B7948B840F0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DE9D0650-88EC-4B83-A899-BC70F38EFC73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48C532-8927-4780-9516-4B50BFEA2D86}"/>
              </a:ext>
            </a:extLst>
          </p:cNvPr>
          <p:cNvSpPr/>
          <p:nvPr/>
        </p:nvSpPr>
        <p:spPr>
          <a:xfrm>
            <a:off x="11605355" y="508531"/>
            <a:ext cx="104775" cy="213400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8C261677-64F7-41A4-97D5-88E5271C40B0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BC88B-1700-48E2-8673-1A49E7FF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417" y="48223"/>
            <a:ext cx="3912115" cy="931750"/>
          </a:xfrm>
        </p:spPr>
        <p:txBody>
          <a:bodyPr anchor="ctr">
            <a:normAutofit/>
          </a:bodyPr>
          <a:lstStyle/>
          <a:p>
            <a:r>
              <a:rPr lang="fr-FR" sz="3200" dirty="0"/>
              <a:t>Application Arduino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5A89C8-0DD0-447C-89DB-C085420B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" t="754" r="2507" b="50850"/>
          <a:stretch/>
        </p:blipFill>
        <p:spPr>
          <a:xfrm>
            <a:off x="2783502" y="1409441"/>
            <a:ext cx="4431030" cy="2835565"/>
          </a:xfrm>
          <a:prstGeom prst="rect">
            <a:avLst/>
          </a:prstGeom>
        </p:spPr>
      </p:pic>
      <p:pic>
        <p:nvPicPr>
          <p:cNvPr id="19" name="Picture 2" descr="Image associée">
            <a:extLst>
              <a:ext uri="{FF2B5EF4-FFF2-40B4-BE49-F238E27FC236}">
                <a16:creationId xmlns:a16="http://schemas.microsoft.com/office/drawing/2014/main" id="{68310222-BB95-4566-8E7F-CDE0179E2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8ADECF-01AD-4A83-B546-5CAC8697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pic>
        <p:nvPicPr>
          <p:cNvPr id="24" name="Espace réservé du contenu 4">
            <a:extLst>
              <a:ext uri="{FF2B5EF4-FFF2-40B4-BE49-F238E27FC236}">
                <a16:creationId xmlns:a16="http://schemas.microsoft.com/office/drawing/2014/main" id="{EB86BF15-24E2-46DC-A807-D2C21620B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2237" t="32815" r="21973" b="21998"/>
          <a:stretch/>
        </p:blipFill>
        <p:spPr>
          <a:xfrm>
            <a:off x="2418290" y="4674474"/>
            <a:ext cx="5293543" cy="204513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A1EF6A0-AB84-4FB5-8549-C18A0C11653F}"/>
              </a:ext>
            </a:extLst>
          </p:cNvPr>
          <p:cNvSpPr txBox="1"/>
          <p:nvPr/>
        </p:nvSpPr>
        <p:spPr>
          <a:xfrm>
            <a:off x="3495829" y="937110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Diagramme de cas d’utilisation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B7B17FA-6895-4672-9610-258B3767899C}"/>
              </a:ext>
            </a:extLst>
          </p:cNvPr>
          <p:cNvSpPr txBox="1"/>
          <p:nvPr/>
        </p:nvSpPr>
        <p:spPr>
          <a:xfrm>
            <a:off x="4301378" y="4305142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Matériels utilisés</a:t>
            </a: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A4B8E631-EA34-4CDE-B651-19E073B0BB3B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4734865C-DE97-4D39-AE15-44003A40ECC4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4FAD3BB5-54DF-4E6C-953C-BD9752C8D45D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F69B51D3-980C-41BB-B3C1-5798522D4207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27EA6B9D-7644-4792-9390-E8763BEC0DFE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87EBF74D-5E62-4C55-9FEE-538D56A9E425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FE6A05A7-469D-49CA-AEED-E8BC493CB331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27646A75-DED4-424A-99DA-3C29E79E7D31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41B20A34-137F-43CF-9F22-9DD68B3858A3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77612C-3C1E-49D0-881D-F5E13514015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EC4808D-AC6D-4D61-A19E-AD66EFE52C08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1BE2F7-9119-43C4-AFC5-43FFF93AB2FC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C7694A7C-3357-4824-B5E4-B0BE74A58A7A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8A1D390E-E3C3-4EF4-A2B5-38B548F927D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691073F5-5A04-4CFB-A25D-0D7D06B9226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9F391ABB-C839-48DF-A3B7-D606A058C7DA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616C5E3-1AFA-4190-AB91-C14160DA5B22}"/>
              </a:ext>
            </a:extLst>
          </p:cNvPr>
          <p:cNvSpPr/>
          <p:nvPr/>
        </p:nvSpPr>
        <p:spPr>
          <a:xfrm>
            <a:off x="11605355" y="508531"/>
            <a:ext cx="104775" cy="290532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3D808DB9-A6B8-4CE5-87B1-7D0B20300EF5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0E33B3E-C2BB-4DB3-BB18-3BBC0705062C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328E-9D67-48C8-93AE-2F2336CB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endParaRPr lang="fr-FR"/>
          </a:p>
        </p:txBody>
      </p:sp>
      <p:sp>
        <p:nvSpPr>
          <p:cNvPr id="5137" name="Espace réservé du contenu 2">
            <a:extLst>
              <a:ext uri="{FF2B5EF4-FFF2-40B4-BE49-F238E27FC236}">
                <a16:creationId xmlns:a16="http://schemas.microsoft.com/office/drawing/2014/main" id="{D5EEAE34-1C4E-40E9-B920-140D0BDC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22AB95-DFED-4BAA-9796-92F706CF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65" y="207414"/>
            <a:ext cx="6965593" cy="644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5C564-0FF3-4AB6-A1FF-702ADF51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600" smtClean="0"/>
              <a:pPr>
                <a:spcAft>
                  <a:spcPts val="600"/>
                </a:spcAft>
              </a:pPr>
              <a:t>16</a:t>
            </a:fld>
            <a:endParaRPr lang="en-US" sz="16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F69EB09-758D-4FF7-BE49-B2364F1906B0}"/>
              </a:ext>
            </a:extLst>
          </p:cNvPr>
          <p:cNvSpPr txBox="1">
            <a:spLocks/>
          </p:cNvSpPr>
          <p:nvPr/>
        </p:nvSpPr>
        <p:spPr>
          <a:xfrm>
            <a:off x="7797097" y="-224059"/>
            <a:ext cx="3488437" cy="262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Diagramme de séquence de l’énigme musique</a:t>
            </a: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7D07BDB0-2252-4BA0-B3AF-B0F71EBF9D33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AB0F2310-AA0F-4274-BA22-FB1B276A5BE5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7F315B4E-8505-4BCE-A9BD-08A4EFE09B28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87B832C-AA5C-4737-B976-5A724A7B89B0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6A955049-9F8D-45A6-9C73-E3DCC5B3D88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C83BD2D-5FFA-43EF-8707-F09C95777CA4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31BFAEE2-34AA-4DBE-9454-57D5E8F16B16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B1F0E2FB-03C4-44BB-AE05-A68C04DB7E47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9ED0411C-4A78-42DA-A706-ECFA66598974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FA2CFC-4D2E-4118-A129-62F11A66789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42BFAA1-981D-4D8D-8F6F-366F829988A8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2F6751-CFAE-437A-8512-471CF4C575C9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4B2C2B4A-7FFC-4B2C-93D9-A5CBBD772A4D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224BF5A2-35A2-495D-A3A1-0A886D07F102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3C2F59D8-0775-4DB4-8741-2CC7B4793631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59851CB3-53B4-4D1B-819E-110FF467A830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53E8BD-CC5E-4C71-9E36-CDD210F79D46}"/>
              </a:ext>
            </a:extLst>
          </p:cNvPr>
          <p:cNvSpPr/>
          <p:nvPr/>
        </p:nvSpPr>
        <p:spPr>
          <a:xfrm>
            <a:off x="11605355" y="508531"/>
            <a:ext cx="104775" cy="318023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D354EDB-F1E2-498A-8BDC-15918F12CFB8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464DF93-F573-4350-ADCF-4CE67C4C0DF1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51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34041-7D1F-4020-B2A7-6F73BD5D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dirty="0"/>
              <a:t>Diagramme de classe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DAE844-E0F7-4147-9CA5-C8904B2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BA188C-F176-48E7-A229-054638DE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62" y="1333500"/>
            <a:ext cx="6397931" cy="48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F8347924-C036-4487-9462-1B503C47D71B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2F800D8F-9A8E-46DA-94EA-C92AF519EC28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33DFAD46-4594-4687-9298-BBFBB35A7FE9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398E1FC3-0E43-4BBE-88B7-1E7A642DFB7E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C6698F78-5734-4DF4-AF32-78451ECE33DC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DFBD5972-7004-4D68-B0AA-ECF1623B795C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B705A40C-9AD7-414D-B806-A8DAFA0764C6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C24CA130-CDE2-4026-BBF1-6D34F04F1C31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6BEF3C24-7307-4512-81EE-9534FA0056B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D28292-0D89-43F0-BD7D-A2959AEE27A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089BFE9-DCA8-44FF-9C3F-E1B779B8223D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A7828A-42D5-4707-B248-6825AE4D4D61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B2062297-1B28-4DEB-8416-B123BCFC5C60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23E892AC-A150-4DDB-89A8-F6E721C214E9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1687EC51-118E-4266-9075-7665138088E0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6E706969-E06C-426D-80B0-DD5840CEAD90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97CA0A-F5B9-4F0E-9D7F-4AE108F2BCBC}"/>
              </a:ext>
            </a:extLst>
          </p:cNvPr>
          <p:cNvSpPr/>
          <p:nvPr/>
        </p:nvSpPr>
        <p:spPr>
          <a:xfrm>
            <a:off x="11605355" y="508530"/>
            <a:ext cx="104775" cy="3560535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D5B0FF37-87B5-4385-9980-F1699AD02F4C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C3D57E1-860F-42D7-BF2B-FF79AE8C78D9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86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B23DB64B-9248-4262-BD92-EE7F6FE6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89E1277-11F9-412A-948F-626C83E2E89F}"/>
              </a:ext>
            </a:extLst>
          </p:cNvPr>
          <p:cNvSpPr txBox="1">
            <a:spLocks/>
          </p:cNvSpPr>
          <p:nvPr/>
        </p:nvSpPr>
        <p:spPr>
          <a:xfrm>
            <a:off x="5150063" y="2072104"/>
            <a:ext cx="43294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FECB0D-7F3D-4794-B2CC-5E3BD76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dirty="0"/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D4C8671B-CF90-4832-BE77-6124F044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497" y="48241"/>
            <a:ext cx="5249930" cy="1336488"/>
          </a:xfrm>
        </p:spPr>
        <p:txBody>
          <a:bodyPr anchor="ctr">
            <a:normAutofit/>
          </a:bodyPr>
          <a:lstStyle/>
          <a:p>
            <a:pPr algn="ctr"/>
            <a:r>
              <a:rPr lang="fr-FR" sz="3200" dirty="0"/>
              <a:t>Câblage</a:t>
            </a:r>
            <a:r>
              <a:rPr lang="fr-FR" dirty="0"/>
              <a:t> 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5B9C86D-B7B1-4D72-A801-1012FA60A8D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7" t="9823" r="37091" b="17846"/>
          <a:stretch/>
        </p:blipFill>
        <p:spPr bwMode="auto">
          <a:xfrm>
            <a:off x="553437" y="2127785"/>
            <a:ext cx="3843255" cy="34481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5D5D3C6-8803-4E7E-9D61-B3AC7741F5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10" y="2441436"/>
            <a:ext cx="3966756" cy="22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10B8D05A-8D78-4335-B9AA-A185F65E7452}"/>
              </a:ext>
            </a:extLst>
          </p:cNvPr>
          <p:cNvSpPr txBox="1"/>
          <p:nvPr/>
        </p:nvSpPr>
        <p:spPr>
          <a:xfrm>
            <a:off x="823910" y="1758453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Schéma de câblage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861B3C-EFAF-4F0E-A131-F41DFC06EAFF}"/>
              </a:ext>
            </a:extLst>
          </p:cNvPr>
          <p:cNvSpPr txBox="1"/>
          <p:nvPr/>
        </p:nvSpPr>
        <p:spPr>
          <a:xfrm>
            <a:off x="6457836" y="1777740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Câblage réel </a:t>
            </a: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C0E8D154-5901-4C27-BE32-C037E586AC40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FC753F3F-14C9-48F9-9E81-7447098F356B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339180B2-1CD1-4E38-A814-225DE0DAA3E1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3FB224EB-8437-4714-93E6-965EA82DFA87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08211D05-D90F-41D7-8B7A-586AE66B477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E71A99F4-4FDE-41B3-9C44-32B784D14123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64A945E-E7A2-4A08-A358-1BBA9CEBB36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2E1FBC9E-4618-4924-B1A7-22B91C745FA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01412FD1-EB49-4C5A-A4C7-E3D70CD77008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C930D9-98AA-4480-A322-2AE4A6C8A0D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2AF91E6-D4CB-4633-9CF2-742DB34F1E50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27994D-6884-4663-8909-46A07CC1F667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CCB1ADF4-D824-4F59-AD73-C40C5CE6F518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708E46C8-0B8D-4563-BCDC-A7210631EBA5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A872D020-C16D-4B78-8882-8E806948D17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EA3E410E-868D-4284-B258-B429ECC7DF44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A16E48-B62B-4496-B756-616172F47EC5}"/>
              </a:ext>
            </a:extLst>
          </p:cNvPr>
          <p:cNvSpPr/>
          <p:nvPr/>
        </p:nvSpPr>
        <p:spPr>
          <a:xfrm>
            <a:off x="11605355" y="508530"/>
            <a:ext cx="104775" cy="396426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8FDBACE8-AB47-4DCA-A7E9-465D34782691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D271626F-71C0-4EE1-B08D-BB073802B0B4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47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FA1AE2A-B082-496C-A1E0-46A52A5F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3711257" cy="388143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3A3324-3406-4F47-8935-BF75427E0CC2}"/>
              </a:ext>
            </a:extLst>
          </p:cNvPr>
          <p:cNvSpPr txBox="1">
            <a:spLocks/>
          </p:cNvSpPr>
          <p:nvPr/>
        </p:nvSpPr>
        <p:spPr>
          <a:xfrm>
            <a:off x="5033727" y="1949704"/>
            <a:ext cx="523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4B20E71C-E7D2-49CF-9E2A-461F6DEFA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itre 1">
            <a:extLst>
              <a:ext uri="{FF2B5EF4-FFF2-40B4-BE49-F238E27FC236}">
                <a16:creationId xmlns:a16="http://schemas.microsoft.com/office/drawing/2014/main" id="{87E6A57F-04C2-4ACA-8E09-7203B28D1FCF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Bibliothèques utilisées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9784F24-0222-43E1-9F45-BE54AECB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24379" r="15792" b="25146"/>
          <a:stretch/>
        </p:blipFill>
        <p:spPr>
          <a:xfrm>
            <a:off x="243692" y="1670466"/>
            <a:ext cx="9366750" cy="3698683"/>
          </a:xfrm>
          <a:prstGeom prst="rect">
            <a:avLst/>
          </a:prstGeom>
        </p:spPr>
      </p:pic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BB2FBAB2-E3EC-44AC-BD23-D6442469C0BF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B12B514A-159E-4F53-865E-58F2B3D0AB5E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8A8D4C3C-F029-43FC-9FBC-83B6D9660DAD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9D65986F-F388-452A-8B4E-E17ED3570B9E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6A444BEB-CDEC-47A4-A4E7-B139B20F5A27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4F1A7F9C-EF7B-462C-84FA-D4CC2FA11F0B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E7666FD1-A1C2-43C0-8898-0EB1BF78452E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1FB41D60-89B6-4125-A0BF-F76D51522A49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7DA4F229-2C23-449B-929C-78A0EE76703E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582D2FC-8A88-41B0-A005-57B9A62B21E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8D63E019-61A4-41C2-B23F-412E2A722480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097D58C-49F0-4237-A1A3-B4789C21AE38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887412DF-A781-423D-B0DB-5AC4CCEE403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EDD6D12F-B32E-40A0-BD99-18F37D498E0D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1D6AA2AD-CA76-4647-B85D-079FCA93A754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E1B4431A-4BCE-450D-AE11-E971FDFE5611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5B0A09B-D86B-4CDB-823E-2F6070EFAF00}"/>
              </a:ext>
            </a:extLst>
          </p:cNvPr>
          <p:cNvSpPr/>
          <p:nvPr/>
        </p:nvSpPr>
        <p:spPr>
          <a:xfrm>
            <a:off x="11605355" y="508530"/>
            <a:ext cx="104775" cy="435288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E0A74D6-180C-4D8F-87BE-F053DBC9E52A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ADE0291-9D24-49F5-8B54-8FFD74B38AC8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Espace réservé du numéro de diapositive 3">
            <a:extLst>
              <a:ext uri="{FF2B5EF4-FFF2-40B4-BE49-F238E27FC236}">
                <a16:creationId xmlns:a16="http://schemas.microsoft.com/office/drawing/2014/main" id="{5DC65E0F-DD40-4FCB-8070-E1FADEEA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878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595CE-57DD-4962-97ED-47058F78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algn="ctr"/>
            <a:r>
              <a:rPr lang="fr-FR" sz="3200" dirty="0"/>
              <a:t>Sommaire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6EFFB0-2A83-488B-939B-957974F17BC3}"/>
              </a:ext>
            </a:extLst>
          </p:cNvPr>
          <p:cNvSpPr/>
          <p:nvPr/>
        </p:nvSpPr>
        <p:spPr>
          <a:xfrm rot="5400000">
            <a:off x="6002796" y="-2041094"/>
            <a:ext cx="88719" cy="1090994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A671F52-1D90-4275-8150-50427A0DE1F5}"/>
              </a:ext>
            </a:extLst>
          </p:cNvPr>
          <p:cNvSpPr/>
          <p:nvPr/>
        </p:nvSpPr>
        <p:spPr>
          <a:xfrm>
            <a:off x="144522" y="3139211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C509F92-2DF1-445D-BEB2-4A281A270E30}"/>
              </a:ext>
            </a:extLst>
          </p:cNvPr>
          <p:cNvSpPr/>
          <p:nvPr/>
        </p:nvSpPr>
        <p:spPr>
          <a:xfrm>
            <a:off x="11151143" y="314734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01323297-3137-4013-9B94-63084E101E67}"/>
              </a:ext>
            </a:extLst>
          </p:cNvPr>
          <p:cNvSpPr/>
          <p:nvPr/>
        </p:nvSpPr>
        <p:spPr>
          <a:xfrm rot="5400000">
            <a:off x="1043052" y="3277226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Organigramme : Terminateur 19">
            <a:extLst>
              <a:ext uri="{FF2B5EF4-FFF2-40B4-BE49-F238E27FC236}">
                <a16:creationId xmlns:a16="http://schemas.microsoft.com/office/drawing/2014/main" id="{597D3737-FC1A-42DE-A25E-B8BABABD8ECE}"/>
              </a:ext>
            </a:extLst>
          </p:cNvPr>
          <p:cNvSpPr/>
          <p:nvPr/>
        </p:nvSpPr>
        <p:spPr>
          <a:xfrm rot="16200000">
            <a:off x="1648870" y="3268716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19CFF6F-CD4C-4DC9-9DF0-D82832FAED55}"/>
              </a:ext>
            </a:extLst>
          </p:cNvPr>
          <p:cNvSpPr/>
          <p:nvPr/>
        </p:nvSpPr>
        <p:spPr>
          <a:xfrm>
            <a:off x="5172538" y="3142417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A84A6C-1C1B-441D-886C-D14F691066D5}"/>
              </a:ext>
            </a:extLst>
          </p:cNvPr>
          <p:cNvSpPr txBox="1"/>
          <p:nvPr/>
        </p:nvSpPr>
        <p:spPr>
          <a:xfrm>
            <a:off x="44003" y="2393583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935F79-7B6B-4AB2-95AB-8A09DDEF34FB}"/>
              </a:ext>
            </a:extLst>
          </p:cNvPr>
          <p:cNvSpPr txBox="1"/>
          <p:nvPr/>
        </p:nvSpPr>
        <p:spPr>
          <a:xfrm>
            <a:off x="517710" y="3641117"/>
            <a:ext cx="127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web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36C5AA7-1981-4EC1-8FDE-16DD9B7AFF99}"/>
              </a:ext>
            </a:extLst>
          </p:cNvPr>
          <p:cNvSpPr txBox="1"/>
          <p:nvPr/>
        </p:nvSpPr>
        <p:spPr>
          <a:xfrm>
            <a:off x="9486301" y="3674970"/>
            <a:ext cx="1353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Programme permettant de vérifier le mot de passe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6AF3AE-621F-4EA8-89E1-79D43437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D34B6637-F7CB-4A8F-AC01-DA6118D03739}"/>
              </a:ext>
            </a:extLst>
          </p:cNvPr>
          <p:cNvSpPr/>
          <p:nvPr/>
        </p:nvSpPr>
        <p:spPr>
          <a:xfrm rot="16200000">
            <a:off x="2363174" y="327722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BE023A9-1395-4906-9AC9-CE27801BF48A}"/>
              </a:ext>
            </a:extLst>
          </p:cNvPr>
          <p:cNvSpPr/>
          <p:nvPr/>
        </p:nvSpPr>
        <p:spPr>
          <a:xfrm rot="16200000">
            <a:off x="6126997" y="3281202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8C3F030-1D47-4A1F-BCEC-0B68D31ED32F}"/>
              </a:ext>
            </a:extLst>
          </p:cNvPr>
          <p:cNvSpPr/>
          <p:nvPr/>
        </p:nvSpPr>
        <p:spPr>
          <a:xfrm rot="16200000">
            <a:off x="6892753" y="3275627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9255FB-F8A3-41B5-BB9D-4DC5685D9E6C}"/>
              </a:ext>
            </a:extLst>
          </p:cNvPr>
          <p:cNvSpPr txBox="1"/>
          <p:nvPr/>
        </p:nvSpPr>
        <p:spPr>
          <a:xfrm>
            <a:off x="1893164" y="3641264"/>
            <a:ext cx="127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Formulaire de connexion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FC35F6E-73F8-42C9-8FD9-54703FD6EF2E}"/>
              </a:ext>
            </a:extLst>
          </p:cNvPr>
          <p:cNvSpPr txBox="1"/>
          <p:nvPr/>
        </p:nvSpPr>
        <p:spPr>
          <a:xfrm>
            <a:off x="3941435" y="1967307"/>
            <a:ext cx="1661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Consulter, modifier ou annuler sa réservation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65F0D56B-6377-48FD-B6A5-93B3C1989A4E}"/>
              </a:ext>
            </a:extLst>
          </p:cNvPr>
          <p:cNvSpPr/>
          <p:nvPr/>
        </p:nvSpPr>
        <p:spPr>
          <a:xfrm rot="16200000">
            <a:off x="7626656" y="3275628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AAA74D5-98AA-4197-86B0-4AEFBFA22AD6}"/>
              </a:ext>
            </a:extLst>
          </p:cNvPr>
          <p:cNvSpPr/>
          <p:nvPr/>
        </p:nvSpPr>
        <p:spPr>
          <a:xfrm rot="16200000">
            <a:off x="8348182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206E1E45-AE28-44C7-B006-FCCC201C3C7D}"/>
              </a:ext>
            </a:extLst>
          </p:cNvPr>
          <p:cNvSpPr/>
          <p:nvPr/>
        </p:nvSpPr>
        <p:spPr>
          <a:xfrm rot="16200000">
            <a:off x="2965259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371E92F-0F48-4F45-8F05-6E3C17EF8113}"/>
              </a:ext>
            </a:extLst>
          </p:cNvPr>
          <p:cNvSpPr txBox="1"/>
          <p:nvPr/>
        </p:nvSpPr>
        <p:spPr>
          <a:xfrm>
            <a:off x="3232653" y="3674970"/>
            <a:ext cx="1485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Réserver un créneaux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FB19629-908C-45CC-A091-81ACC2F85FFC}"/>
              </a:ext>
            </a:extLst>
          </p:cNvPr>
          <p:cNvSpPr txBox="1"/>
          <p:nvPr/>
        </p:nvSpPr>
        <p:spPr>
          <a:xfrm>
            <a:off x="10918622" y="3710651"/>
            <a:ext cx="127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Conclusion</a:t>
            </a: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F8A88E2A-6D02-4ACC-9399-E33731231E76}"/>
              </a:ext>
            </a:extLst>
          </p:cNvPr>
          <p:cNvSpPr/>
          <p:nvPr/>
        </p:nvSpPr>
        <p:spPr>
          <a:xfrm rot="16200000">
            <a:off x="9113938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1DCA05-7002-4A7B-9C97-068AF9D20988}"/>
              </a:ext>
            </a:extLst>
          </p:cNvPr>
          <p:cNvSpPr txBox="1"/>
          <p:nvPr/>
        </p:nvSpPr>
        <p:spPr>
          <a:xfrm>
            <a:off x="4857825" y="3719528"/>
            <a:ext cx="1573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Arduino</a:t>
            </a:r>
          </a:p>
        </p:txBody>
      </p:sp>
      <p:pic>
        <p:nvPicPr>
          <p:cNvPr id="33" name="Picture 2" descr="Image associée">
            <a:extLst>
              <a:ext uri="{FF2B5EF4-FFF2-40B4-BE49-F238E27FC236}">
                <a16:creationId xmlns:a16="http://schemas.microsoft.com/office/drawing/2014/main" id="{3DF6A3F1-8A8C-4006-B1BF-8D12C7FB4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FDA5DB35-6262-40F1-BF91-55555EAFF668}"/>
              </a:ext>
            </a:extLst>
          </p:cNvPr>
          <p:cNvSpPr/>
          <p:nvPr/>
        </p:nvSpPr>
        <p:spPr>
          <a:xfrm rot="16200000">
            <a:off x="3683296" y="327722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4C32C3A0-EC47-470B-838C-A9D1359871AE}"/>
              </a:ext>
            </a:extLst>
          </p:cNvPr>
          <p:cNvSpPr/>
          <p:nvPr/>
        </p:nvSpPr>
        <p:spPr>
          <a:xfrm rot="16200000">
            <a:off x="4444826" y="328438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A806548-A442-41B6-935F-4B48D87AD560}"/>
              </a:ext>
            </a:extLst>
          </p:cNvPr>
          <p:cNvSpPr txBox="1"/>
          <p:nvPr/>
        </p:nvSpPr>
        <p:spPr>
          <a:xfrm>
            <a:off x="2635091" y="1767221"/>
            <a:ext cx="1513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Gérer les comptes superviseurs et les créneaux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9A9751E-7341-4B8A-9ADA-3D25FF8AA702}"/>
              </a:ext>
            </a:extLst>
          </p:cNvPr>
          <p:cNvSpPr txBox="1"/>
          <p:nvPr/>
        </p:nvSpPr>
        <p:spPr>
          <a:xfrm>
            <a:off x="7251983" y="2681332"/>
            <a:ext cx="931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Câblage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873049D-8BBB-4CB9-986C-0CDC98432B5A}"/>
              </a:ext>
            </a:extLst>
          </p:cNvPr>
          <p:cNvSpPr txBox="1"/>
          <p:nvPr/>
        </p:nvSpPr>
        <p:spPr>
          <a:xfrm>
            <a:off x="8673938" y="2041410"/>
            <a:ext cx="1353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3833019E-EFB2-421F-A859-7B165BD57A1C}"/>
              </a:ext>
            </a:extLst>
          </p:cNvPr>
          <p:cNvSpPr/>
          <p:nvPr/>
        </p:nvSpPr>
        <p:spPr>
          <a:xfrm rot="16200000">
            <a:off x="9887744" y="328922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6F691AD5-5345-48F6-9541-4C8C00229A10}"/>
              </a:ext>
            </a:extLst>
          </p:cNvPr>
          <p:cNvSpPr/>
          <p:nvPr/>
        </p:nvSpPr>
        <p:spPr>
          <a:xfrm rot="16200000">
            <a:off x="10609272" y="3284384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3DB4283-DE5F-4FD2-BB0D-379260671E63}"/>
              </a:ext>
            </a:extLst>
          </p:cNvPr>
          <p:cNvSpPr txBox="1"/>
          <p:nvPr/>
        </p:nvSpPr>
        <p:spPr>
          <a:xfrm>
            <a:off x="10201538" y="2415623"/>
            <a:ext cx="1353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Problème rencontrés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D80345E-4514-4677-9556-2DB5C019C4A8}"/>
              </a:ext>
            </a:extLst>
          </p:cNvPr>
          <p:cNvSpPr txBox="1"/>
          <p:nvPr/>
        </p:nvSpPr>
        <p:spPr>
          <a:xfrm>
            <a:off x="1154399" y="1814047"/>
            <a:ext cx="1425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Diagramme de séquence du Formulaire de connexion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3E8F9FB-7D5D-459F-AB12-A8DD4B250194}"/>
              </a:ext>
            </a:extLst>
          </p:cNvPr>
          <p:cNvSpPr txBox="1"/>
          <p:nvPr/>
        </p:nvSpPr>
        <p:spPr>
          <a:xfrm>
            <a:off x="5772258" y="1765250"/>
            <a:ext cx="1406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Diagramme de séquence de l’énigme musique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915D23E-48BE-483C-9798-AC6F288C0865}"/>
              </a:ext>
            </a:extLst>
          </p:cNvPr>
          <p:cNvSpPr txBox="1"/>
          <p:nvPr/>
        </p:nvSpPr>
        <p:spPr>
          <a:xfrm>
            <a:off x="6425185" y="3697842"/>
            <a:ext cx="1353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/>
              <a:t>Diagramme de classe de l’application Arduino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4B2F436-129C-4E25-84C5-5ECC737E1DAA}"/>
              </a:ext>
            </a:extLst>
          </p:cNvPr>
          <p:cNvSpPr txBox="1"/>
          <p:nvPr/>
        </p:nvSpPr>
        <p:spPr>
          <a:xfrm>
            <a:off x="7928905" y="3709132"/>
            <a:ext cx="1503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Bibliothèques utilisées</a:t>
            </a:r>
            <a:br>
              <a:rPr lang="fr-FR" sz="1600" dirty="0"/>
            </a:b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1013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91FED-66AB-4A9C-8D90-5E126B73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1" y="782270"/>
            <a:ext cx="8596668" cy="691288"/>
          </a:xfrm>
        </p:spPr>
        <p:txBody>
          <a:bodyPr>
            <a:normAutofit/>
          </a:bodyPr>
          <a:lstStyle/>
          <a:p>
            <a:r>
              <a:rPr lang="fr-FR" sz="3200" dirty="0"/>
              <a:t>Connexion du pavé numérique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EDD5C-ADE4-4BEF-8BB0-E208A422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46532"/>
            <a:ext cx="7422727" cy="691288"/>
          </a:xfrm>
        </p:spPr>
        <p:txBody>
          <a:bodyPr>
            <a:normAutofit/>
          </a:bodyPr>
          <a:lstStyle/>
          <a:p>
            <a:r>
              <a:rPr lang="fr-FR" dirty="0"/>
              <a:t>La bibliothèque « </a:t>
            </a:r>
            <a:r>
              <a:rPr lang="fr-FR" dirty="0" err="1"/>
              <a:t>keypad</a:t>
            </a:r>
            <a:r>
              <a:rPr lang="fr-FR" dirty="0"/>
              <a:t> » inclue un constructeur qui créé un «objet clavier». Ce constructeur possèdent quatre paramètres.</a:t>
            </a:r>
          </a:p>
          <a:p>
            <a:endParaRPr lang="fr-FR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893A0F8-6F6B-403F-8F5E-F90A488F0C1C}"/>
              </a:ext>
            </a:extLst>
          </p:cNvPr>
          <p:cNvSpPr txBox="1">
            <a:spLocks/>
          </p:cNvSpPr>
          <p:nvPr/>
        </p:nvSpPr>
        <p:spPr>
          <a:xfrm>
            <a:off x="677331" y="280145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ouvrir le port série à 9600 bps.     </a:t>
            </a:r>
          </a:p>
          <a:p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4088AD-E234-470A-8797-5A67029DEAF5}"/>
              </a:ext>
            </a:extLst>
          </p:cNvPr>
          <p:cNvSpPr txBox="1">
            <a:spLocks/>
          </p:cNvSpPr>
          <p:nvPr/>
        </p:nvSpPr>
        <p:spPr>
          <a:xfrm>
            <a:off x="677331" y="389481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finir « </a:t>
            </a:r>
            <a:r>
              <a:rPr lang="fr-FR" dirty="0" err="1"/>
              <a:t>keypad.getKey</a:t>
            </a:r>
            <a:r>
              <a:rPr lang="fr-FR" dirty="0"/>
              <a:t>() » renvoie la touche appuyée en caractère ASCII.</a:t>
            </a: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A01FA9A-310A-4C62-825C-A653E020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E2B539-4338-48B0-84B5-09F4CE9D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" t="51142" r="58687" b="45624"/>
          <a:stretch/>
        </p:blipFill>
        <p:spPr>
          <a:xfrm>
            <a:off x="1125855" y="2393367"/>
            <a:ext cx="7973081" cy="35376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DB3666F-1588-4A54-9E2D-2BB35344C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" t="61153" r="88500" b="36853"/>
          <a:stretch/>
        </p:blipFill>
        <p:spPr>
          <a:xfrm>
            <a:off x="1125855" y="3368287"/>
            <a:ext cx="2452790" cy="2489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8AF8574-4107-4133-B0FF-D26FA15E1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" t="34296" r="81384" b="62928"/>
          <a:stretch/>
        </p:blipFill>
        <p:spPr>
          <a:xfrm>
            <a:off x="883920" y="4662581"/>
            <a:ext cx="3734790" cy="325596"/>
          </a:xfrm>
          <a:prstGeom prst="rect">
            <a:avLst/>
          </a:prstGeom>
        </p:spPr>
      </p:pic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414AB55A-7CAB-421B-8592-2B4ECF2C2A4B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7E106A2A-F3A0-4813-9AA4-557E27E17C4F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553962CC-1A8A-4536-AFB9-7D04B3356A22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371004F9-66A5-41AE-BC80-343B499F656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30419579-C9CF-445B-8EDF-FB27238A7D33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59CFC9E8-7500-4BD9-AAFF-F9B2AEE1521C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37F67932-5E4C-4579-A852-D2A57F598C27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4CB5F52C-7425-4E3C-8CF2-233B7D0BC8C0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E8565C9D-D777-42E8-98CF-0999BAB66D27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652BE69-BD9D-4532-9096-4AB01CB354A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6B53C04-0808-4295-8BF3-B7387862F8E6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7F8A3D-E0E7-42B4-8216-26EE63FD3A41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8CD6EE15-A7A9-4926-A1C6-6FA5EA6DC27C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AC9B61C1-C30C-4661-829E-B9768F4AFE88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EEF173A9-34F7-4CC5-BCA0-E476688C393F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D0249050-0381-439A-856D-8C124F7B528A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F9985F4-59B5-49B0-9F68-C81B3A46AFCE}"/>
              </a:ext>
            </a:extLst>
          </p:cNvPr>
          <p:cNvSpPr/>
          <p:nvPr/>
        </p:nvSpPr>
        <p:spPr>
          <a:xfrm>
            <a:off x="11605355" y="508530"/>
            <a:ext cx="104775" cy="47500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DB7C0619-6523-4E49-A7A0-70CA557B4F5C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36D1C94-A429-4534-9819-B86E36C4B623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Espace réservé du numéro de diapositive 3">
            <a:extLst>
              <a:ext uri="{FF2B5EF4-FFF2-40B4-BE49-F238E27FC236}">
                <a16:creationId xmlns:a16="http://schemas.microsoft.com/office/drawing/2014/main" id="{CCDF33EA-3C4B-4BF1-838E-24187719557C}"/>
              </a:ext>
            </a:extLst>
          </p:cNvPr>
          <p:cNvSpPr txBox="1">
            <a:spLocks/>
          </p:cNvSpPr>
          <p:nvPr/>
        </p:nvSpPr>
        <p:spPr>
          <a:xfrm>
            <a:off x="8415597" y="6075730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624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0D70B7B2-5CF2-4E69-B68B-58C46E2FB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re 1">
            <a:extLst>
              <a:ext uri="{FF2B5EF4-FFF2-40B4-BE49-F238E27FC236}">
                <a16:creationId xmlns:a16="http://schemas.microsoft.com/office/drawing/2014/main" id="{8F093511-77DF-4B24-8060-FC0434981854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de l’écran LCD</a:t>
            </a:r>
          </a:p>
        </p:txBody>
      </p:sp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ACF65C3C-2447-4C3F-BA43-3132BC179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8" y="1812517"/>
            <a:ext cx="6796132" cy="691288"/>
          </a:xfrm>
        </p:spPr>
        <p:txBody>
          <a:bodyPr>
            <a:normAutofit/>
          </a:bodyPr>
          <a:lstStyle/>
          <a:p>
            <a:r>
              <a:rPr lang="fr-FR" dirty="0"/>
              <a:t>Il faut tout d’abord définir la taille de l’écran (ici 16 par 2).</a:t>
            </a:r>
          </a:p>
        </p:txBody>
      </p:sp>
      <p:sp>
        <p:nvSpPr>
          <p:cNvPr id="46" name="Espace réservé du contenu 2">
            <a:extLst>
              <a:ext uri="{FF2B5EF4-FFF2-40B4-BE49-F238E27FC236}">
                <a16:creationId xmlns:a16="http://schemas.microsoft.com/office/drawing/2014/main" id="{3148B9AC-58DC-499D-B04D-6047406DC694}"/>
              </a:ext>
            </a:extLst>
          </p:cNvPr>
          <p:cNvSpPr txBox="1">
            <a:spLocks/>
          </p:cNvSpPr>
          <p:nvPr/>
        </p:nvSpPr>
        <p:spPr>
          <a:xfrm>
            <a:off x="480967" y="3243795"/>
            <a:ext cx="7893776" cy="958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initialiser l’écran et la technologie </a:t>
            </a:r>
            <a:r>
              <a:rPr lang="fr-FR" dirty="0" err="1"/>
              <a:t>Backlight</a:t>
            </a:r>
            <a:r>
              <a:rPr lang="fr-FR" dirty="0"/>
              <a:t>, puis écrire le message grâce à la variable « </a:t>
            </a:r>
            <a:r>
              <a:rPr lang="fr-FR" dirty="0" err="1"/>
              <a:t>lcd</a:t>
            </a:r>
            <a:r>
              <a:rPr lang="fr-FR" dirty="0"/>
              <a:t> » déclarée précédemment.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6AC889-76EC-45AC-A05A-73BD8490B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t="43142" r="76758" b="53167"/>
          <a:stretch/>
        </p:blipFill>
        <p:spPr>
          <a:xfrm>
            <a:off x="882640" y="2408617"/>
            <a:ext cx="4153739" cy="375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2474D5-BE32-423E-8740-5BBC24F5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01" r="52153" b="42621"/>
          <a:stretch/>
        </p:blipFill>
        <p:spPr>
          <a:xfrm>
            <a:off x="777865" y="4162205"/>
            <a:ext cx="7099979" cy="1166739"/>
          </a:xfrm>
          <a:prstGeom prst="rect">
            <a:avLst/>
          </a:prstGeom>
        </p:spPr>
      </p:pic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ADEF3964-06C5-43F7-AE9A-1309298F49D0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BCCE5C89-CD31-48BE-B045-1CFFEFA95B72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3FE195E9-16BF-431F-BF90-9F4E8BAB820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09CCFFE1-E359-4E67-BC8B-28D362FE9A4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26516EA5-7B9D-43D9-9785-77566FF5F088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AC0773CC-B8DF-48B5-90BB-FA7320CE5EAE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4650E4A6-9A28-4B01-BB93-4300D7FEE832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55F997D1-3626-4B85-88C5-E4871A6CC3D5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789CA13B-8114-4C94-A9D9-61200BDA9374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41910D-E606-4A0C-B906-E386D1AEB69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1A4CBD9-0390-4A1E-81CF-E4C303BA9A4E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1E0F0E-DE6B-435A-B859-84E77E0C7C40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53D4CA40-7CC7-4616-8D84-4D9EF7200A1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7F876A58-445F-42AE-BFCE-47FBC41AB086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3EEBB756-87A0-4DDB-ABBF-445A3AA3A65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A122A3F9-E973-473B-8BAD-DA180FD64003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143E87-34C0-49D4-A1C3-3FFE95465287}"/>
              </a:ext>
            </a:extLst>
          </p:cNvPr>
          <p:cNvSpPr/>
          <p:nvPr/>
        </p:nvSpPr>
        <p:spPr>
          <a:xfrm>
            <a:off x="11605355" y="508530"/>
            <a:ext cx="104775" cy="47500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12B443D-81AA-4E4A-87B0-E248DE1D608F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ECE0628-E101-4DBA-936A-B780560595DB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Espace réservé du numéro de diapositive 3">
            <a:extLst>
              <a:ext uri="{FF2B5EF4-FFF2-40B4-BE49-F238E27FC236}">
                <a16:creationId xmlns:a16="http://schemas.microsoft.com/office/drawing/2014/main" id="{9F843EAB-91AA-44E8-9AD4-4055A22C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2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0E00F-264E-424B-8A30-D180986D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65D6B3D-985E-46DC-B2DB-90B715FF383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61102" t="39129" r="29048" b="11618"/>
          <a:stretch/>
        </p:blipFill>
        <p:spPr bwMode="auto">
          <a:xfrm>
            <a:off x="869839" y="2777868"/>
            <a:ext cx="1379982" cy="3881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6F5A73-DE1F-4814-BA33-A59D2254264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23549" r="8559" b="38047"/>
          <a:stretch/>
        </p:blipFill>
        <p:spPr bwMode="auto">
          <a:xfrm>
            <a:off x="4175041" y="2828143"/>
            <a:ext cx="4692430" cy="3397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B9D05F0-19D4-417E-B698-DFC30C596E90}"/>
              </a:ext>
            </a:extLst>
          </p:cNvPr>
          <p:cNvSpPr txBox="1">
            <a:spLocks/>
          </p:cNvSpPr>
          <p:nvPr/>
        </p:nvSpPr>
        <p:spPr>
          <a:xfrm>
            <a:off x="321540" y="144812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gamme européenne comprend 12 notes. Chacune d'elle est à une fréquence précise.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1FE863-69AF-4433-B828-FD9C3F056854}"/>
              </a:ext>
            </a:extLst>
          </p:cNvPr>
          <p:cNvSpPr txBox="1"/>
          <p:nvPr/>
        </p:nvSpPr>
        <p:spPr>
          <a:xfrm>
            <a:off x="76284" y="2199522"/>
            <a:ext cx="296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Tableau des fréquences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BE662A-8E1F-43C2-AE59-C98A5734C765}"/>
              </a:ext>
            </a:extLst>
          </p:cNvPr>
          <p:cNvSpPr txBox="1"/>
          <p:nvPr/>
        </p:nvSpPr>
        <p:spPr>
          <a:xfrm>
            <a:off x="4175041" y="2289988"/>
            <a:ext cx="50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Partition solfège de « Au clair de la lune» :</a:t>
            </a: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6417570A-9C0F-44CD-8F16-82CBFB97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13CE7416-BF2D-4364-AD06-3C45A9AD4A09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buzzer</a:t>
            </a: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57796913-E3F2-4798-94ED-FFDB425B330E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0D3F42D-3540-4876-8315-E6ACFE31E3A6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9593492A-F3FB-45E5-B6D2-AF067457D925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0AE9AE2D-6926-42C0-A06F-5A0B4FBEACC2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41D57B90-CACE-4478-A668-DBA4CDA2221B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2D748AC2-BDA6-418F-B1E5-6A326FCD2AC5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8FC7B3C3-91C9-4E6D-9496-96C34D3A1F09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A1E2E8C5-774C-4135-972F-0EFEDFD70D8E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202A4A8F-3C20-49E4-8117-44B31E44522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60D8E3-1A1A-4BA6-9F43-4712CB5FADF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6E28BFD-B6D5-4CEE-9DB9-5FAFA314324C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8790191-7F1D-4DD6-B4CE-6E3EDDDA6E7C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6D5F8635-0838-4025-B620-746FD8BA2E0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92C012FE-A947-441E-A7C6-B28C3DEC3640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C21ACBB9-6342-41C5-9269-95AED963EA22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BC682813-FA95-4A15-A627-007D04554845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763446-D0FF-4B9A-A124-EBCCF7C2E0EB}"/>
              </a:ext>
            </a:extLst>
          </p:cNvPr>
          <p:cNvSpPr/>
          <p:nvPr/>
        </p:nvSpPr>
        <p:spPr>
          <a:xfrm>
            <a:off x="11605355" y="508530"/>
            <a:ext cx="104775" cy="47500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07C9B49A-CFC1-4877-A595-646E7147D3BC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7341A408-093B-4F14-A8BA-DD31AE7BF550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10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20298-02E2-4220-B3C6-118FF265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36" y="724494"/>
            <a:ext cx="4213775" cy="1320800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Connexion du Buzzer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0874B8-326D-450D-A6AE-8821B8BF1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651" y="423576"/>
            <a:ext cx="3325685" cy="1416618"/>
          </a:xfrm>
        </p:spPr>
        <p:txBody>
          <a:bodyPr>
            <a:normAutofit/>
          </a:bodyPr>
          <a:lstStyle/>
          <a:p>
            <a:r>
              <a:rPr lang="fr-FR" dirty="0"/>
              <a:t>J’utilise les fréquences correspondant à chaque note.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BA744F-750F-4102-9073-78CF4106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4836" y="6045809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600" smtClean="0"/>
              <a:pPr>
                <a:spcAft>
                  <a:spcPts val="600"/>
                </a:spcAft>
              </a:pPr>
              <a:t>23</a:t>
            </a:fld>
            <a:endParaRPr lang="en-US" sz="1600" dirty="0"/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6130FD84-057F-411C-9DA7-F97116401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3B7FB37-983C-4FE8-9BD6-F443633F6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90" r="73875" b="20555"/>
          <a:stretch/>
        </p:blipFill>
        <p:spPr>
          <a:xfrm>
            <a:off x="5605147" y="1509005"/>
            <a:ext cx="3401359" cy="4771624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318ADCA9-AE7F-40D4-B541-15AB611CDE1A}"/>
              </a:ext>
            </a:extLst>
          </p:cNvPr>
          <p:cNvSpPr txBox="1">
            <a:spLocks/>
          </p:cNvSpPr>
          <p:nvPr/>
        </p:nvSpPr>
        <p:spPr>
          <a:xfrm>
            <a:off x="846944" y="1911676"/>
            <a:ext cx="3893058" cy="340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La fonction  </a:t>
            </a:r>
            <a:r>
              <a:rPr lang="fr-FR" dirty="0" err="1">
                <a:ea typeface="Calibri" panose="020F0502020204030204" pitchFamily="34" charset="0"/>
                <a:cs typeface="Times New Roman" panose="02020603050405020304" pitchFamily="18" charset="0"/>
              </a:rPr>
              <a:t>millis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Font typeface="Wingdings 3" charset="2"/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 La fonction  </a:t>
            </a:r>
            <a:r>
              <a:rPr lang="fr-FR" dirty="0" err="1">
                <a:ea typeface="Calibri" panose="020F0502020204030204" pitchFamily="34" charset="0"/>
                <a:cs typeface="Times New Roman" panose="02020603050405020304" pitchFamily="18" charset="0"/>
              </a:rPr>
              <a:t>delay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()   </a:t>
            </a:r>
          </a:p>
          <a:p>
            <a:pPr marL="0" indent="0">
              <a:buFont typeface="Wingdings 3" charset="2"/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ea typeface="Calibri" panose="020F0502020204030204" pitchFamily="34" charset="0"/>
              </a:rPr>
              <a:t>La fonction </a:t>
            </a:r>
            <a:r>
              <a:rPr lang="fr-FR" dirty="0" err="1">
                <a:solidFill>
                  <a:srgbClr val="000000"/>
                </a:solidFill>
                <a:ea typeface="Calibri" panose="020F0502020204030204" pitchFamily="34" charset="0"/>
              </a:rPr>
              <a:t>tone</a:t>
            </a:r>
            <a:r>
              <a:rPr lang="fr-FR" dirty="0">
                <a:solidFill>
                  <a:srgbClr val="000000"/>
                </a:solidFill>
                <a:ea typeface="Calibri" panose="020F0502020204030204" pitchFamily="34" charset="0"/>
              </a:rPr>
              <a:t>() </a:t>
            </a:r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09C4957-863D-436E-B023-B981202F498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26268" r="88655" b="72043"/>
          <a:stretch/>
        </p:blipFill>
        <p:spPr bwMode="auto">
          <a:xfrm>
            <a:off x="1244018" y="2332825"/>
            <a:ext cx="1815653" cy="226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8DA5BB4-B323-47DE-8C10-3C617F41CAA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9" t="44053" r="41977" b="53907"/>
          <a:stretch/>
        </p:blipFill>
        <p:spPr bwMode="auto">
          <a:xfrm>
            <a:off x="1287309" y="3147101"/>
            <a:ext cx="1125762" cy="2260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AA924FA-CB2E-4F13-882B-80043013644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 t="66216" r="39053" b="31321"/>
          <a:stretch/>
        </p:blipFill>
        <p:spPr bwMode="auto">
          <a:xfrm>
            <a:off x="1149636" y="3979569"/>
            <a:ext cx="1931125" cy="2440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86C9487-59E2-4488-9C11-92A63EB48EA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8" t="60196" r="36408" b="38033"/>
          <a:stretch/>
        </p:blipFill>
        <p:spPr bwMode="auto">
          <a:xfrm>
            <a:off x="1171096" y="4318207"/>
            <a:ext cx="2381882" cy="190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C84B3E7-9A33-4D4D-82DF-28BC3B2B67D0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4" t="31259" r="41207" b="66892"/>
          <a:stretch/>
        </p:blipFill>
        <p:spPr bwMode="auto">
          <a:xfrm>
            <a:off x="1169621" y="4632714"/>
            <a:ext cx="1533146" cy="222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411F63C2-4F37-43D5-A27D-704E49EBBB3A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CCFBCE35-8517-42DA-AE35-753CA6140F15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E0BBE86E-752F-4472-AC4B-1DD5D503A0E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1EB3427E-6507-44EC-A180-CD2F98585383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09522FB9-C7D7-49B2-BE43-904902F9A1AA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86A91A97-3888-4064-8F01-FA98C094BF18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B03EBC84-96F9-4C02-8E6C-EE4F50222167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4B6AFBFF-EEB1-4740-9AE9-AEDFF444353A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6BA4E3DD-B10F-4C60-8148-12839EE97ACE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E1BA64-9C9B-4011-A621-C9648C35236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11A19783-9FA8-4BB2-AF3B-DF0266212776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BAF2E8-9C95-4B11-8A14-87C8035E0FF9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F55082FF-BC89-4AAC-BF54-3783D675132F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488F698E-9E91-422A-B6AA-737F3DAA9BD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EAEF7CCF-4672-48EF-B745-544EF071ACB1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DBEB7024-758E-40ED-BE6D-DB7C670F5E1E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1197AEA-A37E-424F-B3DF-74897264652D}"/>
              </a:ext>
            </a:extLst>
          </p:cNvPr>
          <p:cNvSpPr/>
          <p:nvPr/>
        </p:nvSpPr>
        <p:spPr>
          <a:xfrm>
            <a:off x="11605355" y="508530"/>
            <a:ext cx="104775" cy="47500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BA9F77CC-D854-44C3-A6E5-E72B408745A9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80A63DFD-ED48-4571-A281-D07DA1766711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41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59FFD-D73B-4A46-8A6E-52673AF4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85910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Programme permettant de vérifier le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AF1B87-0BED-4A3F-ABE2-3C3CB5794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324053" cy="2444967"/>
          </a:xfrm>
        </p:spPr>
        <p:txBody>
          <a:bodyPr/>
          <a:lstStyle/>
          <a:p>
            <a:pPr marL="0" lv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979A2D-D787-4665-98E3-837C485C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24</a:t>
            </a:fld>
            <a:endParaRPr lang="en-US" sz="1600" dirty="0"/>
          </a:p>
        </p:txBody>
      </p:sp>
      <p:pic>
        <p:nvPicPr>
          <p:cNvPr id="24" name="Picture 2" descr="Image associée">
            <a:extLst>
              <a:ext uri="{FF2B5EF4-FFF2-40B4-BE49-F238E27FC236}">
                <a16:creationId xmlns:a16="http://schemas.microsoft.com/office/drawing/2014/main" id="{BF096FF9-ECDA-4545-A2E4-35924DF1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8395F45F-E3C0-4B41-9A9F-E9C1D1FFE63A}"/>
              </a:ext>
            </a:extLst>
          </p:cNvPr>
          <p:cNvSpPr txBox="1">
            <a:spLocks/>
          </p:cNvSpPr>
          <p:nvPr/>
        </p:nvSpPr>
        <p:spPr>
          <a:xfrm>
            <a:off x="692127" y="2024484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 mot de passe se définit avec </a:t>
            </a:r>
            <a:r>
              <a:rPr lang="fr-FR" dirty="0" err="1"/>
              <a:t>Password</a:t>
            </a:r>
            <a:r>
              <a:rPr lang="fr-FR" dirty="0"/>
              <a:t> («  »).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4AF1FF42-DDB8-4AFA-BD3D-27C918DF70D5}"/>
              </a:ext>
            </a:extLst>
          </p:cNvPr>
          <p:cNvSpPr txBox="1">
            <a:spLocks/>
          </p:cNvSpPr>
          <p:nvPr/>
        </p:nvSpPr>
        <p:spPr>
          <a:xfrm>
            <a:off x="678881" y="2938749"/>
            <a:ext cx="825345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Pwd.evaluate</a:t>
            </a:r>
            <a:r>
              <a:rPr lang="fr-FR" dirty="0"/>
              <a:t>() vérifie si le mot de passe est égale au mot de passe cible.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4B1432-3A8D-4CCE-B7E5-1FD19927A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45" r="76066" b="71385"/>
          <a:stretch/>
        </p:blipFill>
        <p:spPr>
          <a:xfrm>
            <a:off x="961040" y="2456503"/>
            <a:ext cx="5307488" cy="3205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A642BC-E62D-47B6-936C-11265522F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11" t="30719" r="34807" b="66563"/>
          <a:stretch/>
        </p:blipFill>
        <p:spPr>
          <a:xfrm>
            <a:off x="961040" y="3479950"/>
            <a:ext cx="3498945" cy="388209"/>
          </a:xfrm>
          <a:prstGeom prst="rect">
            <a:avLst/>
          </a:prstGeom>
        </p:spPr>
      </p:pic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68F11E46-6413-4040-8B18-C88E8F844748}"/>
              </a:ext>
            </a:extLst>
          </p:cNvPr>
          <p:cNvSpPr txBox="1">
            <a:spLocks/>
          </p:cNvSpPr>
          <p:nvPr/>
        </p:nvSpPr>
        <p:spPr>
          <a:xfrm>
            <a:off x="664621" y="4039605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valider ou réinitialiser la saisie il faut définir les touches. 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1CC24B1A-0C6D-4179-A357-84DA143CAE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6" t="33697" r="50027" b="47671"/>
          <a:stretch/>
        </p:blipFill>
        <p:spPr>
          <a:xfrm>
            <a:off x="742093" y="4756515"/>
            <a:ext cx="7454111" cy="1649972"/>
          </a:xfrm>
          <a:prstGeom prst="rect">
            <a:avLst/>
          </a:prstGeom>
        </p:spPr>
      </p:pic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B334CCB6-88F1-4B89-B3DF-317E31F27E12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64E750F6-7B79-40F7-9266-C19A8CA47F60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9E13812E-B618-4291-B4AB-ED1C9B429B05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75E31FCB-D3DB-4D3B-B7C4-3E4E8DF21E13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46E16EA7-9B72-4D65-AF7B-808276D97351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C7B1DEB8-9DC2-446D-83A8-4F07E4192669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7254B7D8-7108-4D73-8E58-FED40D68493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19E61B9C-C3ED-4419-AEE0-6EA7A8E63DE6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B20070DE-4518-4A1D-A5AA-10DC802DAFF5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B0E060-9567-4817-AF8C-4D3F45F0C6D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3793F047-A041-4018-A41D-DFF013819D74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1A2F27-3B70-4A5F-907D-8D056609CDD5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CF5A70E7-4255-4B2C-BDE5-82BD27FECAE8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47BFF46D-7163-4D54-B0F4-CD10DDFC8B8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B307F6ED-CDF8-4FFF-AD67-32D7C71719BE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3EC9DD70-A1E5-497A-8BFE-7979AF8131BF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542B96-9009-4A76-9143-546B45098E49}"/>
              </a:ext>
            </a:extLst>
          </p:cNvPr>
          <p:cNvSpPr/>
          <p:nvPr/>
        </p:nvSpPr>
        <p:spPr>
          <a:xfrm>
            <a:off x="11605355" y="508530"/>
            <a:ext cx="104775" cy="5147216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BE4E1C13-01C5-45C3-A0BA-0AB2C32F8ABD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61EBE79-DD22-4336-8CF1-99B9983DFC60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6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E3710-DA52-4422-9C1F-CEC24CF2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025" y="285937"/>
            <a:ext cx="4421139" cy="1320800"/>
          </a:xfrm>
        </p:spPr>
        <p:txBody>
          <a:bodyPr/>
          <a:lstStyle/>
          <a:p>
            <a:pPr algn="ctr"/>
            <a:r>
              <a:rPr lang="fr-FR" dirty="0"/>
              <a:t>Journal d’activités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23AA23C-827D-48DD-BEF2-0A2A8176D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5" t="23814" r="16342" b="44556"/>
          <a:stretch/>
        </p:blipFill>
        <p:spPr>
          <a:xfrm>
            <a:off x="355514" y="1029410"/>
            <a:ext cx="9188939" cy="199246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B0AEC4-5F08-441B-A537-4D77862E4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712094-CA3E-40B2-B8F0-7AB9E3CEF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75" t="24667" r="20125" b="25000"/>
          <a:stretch/>
        </p:blipFill>
        <p:spPr>
          <a:xfrm>
            <a:off x="3216977" y="3256963"/>
            <a:ext cx="3337056" cy="33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45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BA711-6004-4C65-A55C-33824519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9" y="760621"/>
            <a:ext cx="2874627" cy="694127"/>
          </a:xfrm>
        </p:spPr>
        <p:txBody>
          <a:bodyPr>
            <a:normAutofit/>
          </a:bodyPr>
          <a:lstStyle/>
          <a:p>
            <a:r>
              <a:rPr lang="fr-FR" sz="3200" dirty="0"/>
              <a:t>Conclusion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39C98-3511-4A42-9AFE-59AD7A15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26</a:t>
            </a:fld>
            <a:endParaRPr lang="en-US" sz="1600" dirty="0"/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A3934C0F-29A6-4111-8792-7A7A32F40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4ED65F4F-F4E3-4E11-8BA0-4033DFBDAAF3}"/>
              </a:ext>
            </a:extLst>
          </p:cNvPr>
          <p:cNvSpPr txBox="1">
            <a:spLocks/>
          </p:cNvSpPr>
          <p:nvPr/>
        </p:nvSpPr>
        <p:spPr>
          <a:xfrm>
            <a:off x="875640" y="1725382"/>
            <a:ext cx="7977231" cy="4202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Connaissances apportées </a:t>
            </a:r>
          </a:p>
          <a:p>
            <a:r>
              <a:rPr lang="fr-FR" dirty="0"/>
              <a:t>Programmations web</a:t>
            </a:r>
          </a:p>
          <a:p>
            <a:r>
              <a:rPr lang="fr-FR" dirty="0"/>
              <a:t>Programmation Arduino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Ce qu’il me reste à faire</a:t>
            </a:r>
          </a:p>
          <a:p>
            <a:r>
              <a:rPr lang="fr-FR" dirty="0"/>
              <a:t>Partie physique</a:t>
            </a:r>
          </a:p>
          <a:p>
            <a:r>
              <a:rPr lang="fr-FR" dirty="0"/>
              <a:t>Plage de créneau horaire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Poursuite d’étude</a:t>
            </a:r>
          </a:p>
          <a:p>
            <a:r>
              <a:rPr lang="fr-FR" dirty="0" err="1"/>
              <a:t>Bachelor</a:t>
            </a:r>
            <a:r>
              <a:rPr lang="fr-FR" dirty="0"/>
              <a:t> développeur web</a:t>
            </a:r>
          </a:p>
          <a:p>
            <a:r>
              <a:rPr lang="fr-FR" dirty="0"/>
              <a:t>Ecole d’ingénieur </a:t>
            </a:r>
          </a:p>
          <a:p>
            <a:endParaRPr lang="fr-FR" dirty="0"/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35C109F4-B650-48A5-B72B-C137668E2438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D62B635E-6CB1-4F2A-A79C-76B4702901CA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AB74F464-4A6D-4DDF-BF6C-CCF41ACC98DB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11633986-DB20-499A-8CE2-937E7210143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AC05BB8F-FD2E-484B-B7C8-409A330104D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AD22096A-A3EA-4636-951D-58A33F005961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B0D7CFC8-D049-4D50-A160-9665B7571455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FC29B423-F3A0-4F8C-96B1-7BD661CE1A95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67DAE721-B20B-4840-94CD-87E328804A8B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8A64D9-FB09-4E9E-AC7A-0D2C35E26BA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50DB14-C8B3-4E4D-8DEF-6931D2D01D57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114F6B6D-794C-4C8F-B247-487E25C19F75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A6359C63-89F0-4807-BC40-A034C1F51BA9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C14812A4-630A-497F-9C20-A6671BA2B3FA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C3F03E5B-A0C7-45D5-B2AE-FDA202D8057D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4CC4FF-F1AA-4162-BD26-A9FBAAE2558A}"/>
              </a:ext>
            </a:extLst>
          </p:cNvPr>
          <p:cNvSpPr/>
          <p:nvPr/>
        </p:nvSpPr>
        <p:spPr>
          <a:xfrm>
            <a:off x="11605355" y="508530"/>
            <a:ext cx="111342" cy="5766656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696E574C-FB35-427B-A17E-22E482F0C7FF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9AE1ED26-1AC5-4997-B319-A14A09DAF0C3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0195166-EB85-413F-84E0-9F042CBF76B6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53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FEDD3-B037-4E8C-A1CE-37EDF32B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2 : Fonctionnement du système </a:t>
            </a:r>
          </a:p>
        </p:txBody>
      </p:sp>
      <p:pic>
        <p:nvPicPr>
          <p:cNvPr id="5" name="Arduino(1).">
            <a:hlinkClick r:id="" action="ppaction://media"/>
            <a:extLst>
              <a:ext uri="{FF2B5EF4-FFF2-40B4-BE49-F238E27FC236}">
                <a16:creationId xmlns:a16="http://schemas.microsoft.com/office/drawing/2014/main" id="{3C9222ED-6E57-4B50-81EB-777B157BCE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484" b="7601"/>
          <a:stretch/>
        </p:blipFill>
        <p:spPr>
          <a:xfrm>
            <a:off x="676853" y="1525587"/>
            <a:ext cx="8033733" cy="511651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E36B07-4EF7-411D-8D35-8D768C8C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9BADD-3790-433A-BF99-FB85E5B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3035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 sz="3200" dirty="0"/>
              <a:t>Problèmes rencontrés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D025BD-4CF5-4A92-BC5D-9AC05731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600" smtClean="0"/>
              <a:pPr>
                <a:spcAft>
                  <a:spcPts val="600"/>
                </a:spcAft>
              </a:pPr>
              <a:t>28</a:t>
            </a:fld>
            <a:endParaRPr lang="en-US" sz="1600" dirty="0"/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0BB4E526-6E97-45E1-A937-703A50C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C7712509-8BB8-47FF-BE78-32283B111FBA}"/>
              </a:ext>
            </a:extLst>
          </p:cNvPr>
          <p:cNvSpPr txBox="1">
            <a:spLocks/>
          </p:cNvSpPr>
          <p:nvPr/>
        </p:nvSpPr>
        <p:spPr>
          <a:xfrm>
            <a:off x="500303" y="1730653"/>
            <a:ext cx="6092581" cy="388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u="sng" dirty="0"/>
              <a:t>Application Web</a:t>
            </a:r>
          </a:p>
          <a:p>
            <a:r>
              <a:rPr lang="fr-FR" dirty="0"/>
              <a:t>Clef étrangère </a:t>
            </a:r>
          </a:p>
          <a:p>
            <a:r>
              <a:rPr lang="fr-FR" dirty="0"/>
              <a:t>Créneau horaire</a:t>
            </a:r>
          </a:p>
          <a:p>
            <a:r>
              <a:rPr lang="fr-FR" dirty="0"/>
              <a:t>Mettre en place le calendrier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u="sng" dirty="0"/>
              <a:t>Application Arduino</a:t>
            </a:r>
          </a:p>
          <a:p>
            <a:r>
              <a:rPr lang="fr-FR" dirty="0"/>
              <a:t>Câblage du pavé numérique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982E95B5-E9E9-4D7A-B4BD-5F900AFDF85E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BAF2122F-89CE-4D53-92A1-EAC5E8D027A3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E35FFB63-DF86-4392-B073-F5625A42491C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28AF18FD-6546-40A9-8178-1B1458C3965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DFA86D7A-C5C8-4953-A962-F21BEEC0FBA3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5840807E-9E35-4801-99B2-63D66BFC5CA7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E65511FF-35A6-479E-9A26-6ABE1F83434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C5DA5EB6-806A-4FB9-9392-16530F025F54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EC09FDE0-6008-4FD4-8A48-81D44B34FEA1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2393E4-4E1D-44E0-B565-42151A9FBD1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5A3BC2AF-FFF3-410A-8520-31771ADABBF4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06D56F-2507-449E-8AFF-F25B8FCF5000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ED495C17-182C-46C5-832F-04116E7FF046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3E7A0F73-96A9-46A7-A6B4-AECC70C4334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1AAC51A3-0D72-47D4-9B50-2FD172A5339F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79E6D568-5BEA-44BF-881A-2106EA846D4B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5290FC4-368F-4346-889E-59E4ACDCC267}"/>
              </a:ext>
            </a:extLst>
          </p:cNvPr>
          <p:cNvSpPr/>
          <p:nvPr/>
        </p:nvSpPr>
        <p:spPr>
          <a:xfrm>
            <a:off x="11605355" y="508529"/>
            <a:ext cx="104775" cy="555094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DD58B56-C3E0-4921-A01A-2C37E708C495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03F015E-5238-4AAE-8DB1-3B64F0024740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37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3E740-A9FF-4C2C-BFFF-1E9FC7D7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753" y="143435"/>
            <a:ext cx="3330383" cy="1320800"/>
          </a:xfrm>
        </p:spPr>
        <p:txBody>
          <a:bodyPr>
            <a:normAutofit/>
          </a:bodyPr>
          <a:lstStyle/>
          <a:p>
            <a:r>
              <a:rPr lang="fr-FR" sz="3200" dirty="0"/>
              <a:t>Schéma global</a:t>
            </a:r>
          </a:p>
        </p:txBody>
      </p:sp>
      <p:pic>
        <p:nvPicPr>
          <p:cNvPr id="16" name="Picture 2" descr="Image associée">
            <a:extLst>
              <a:ext uri="{FF2B5EF4-FFF2-40B4-BE49-F238E27FC236}">
                <a16:creationId xmlns:a16="http://schemas.microsoft.com/office/drawing/2014/main" id="{CE54AA40-5A69-44B5-A196-6AAD86E1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70C8066-5E29-4E9B-A9A5-F5345F254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488363" y="877174"/>
            <a:ext cx="8995271" cy="5914304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A235B01-1C88-459A-BFB6-1531727AB3D4}"/>
              </a:ext>
            </a:extLst>
          </p:cNvPr>
          <p:cNvCxnSpPr>
            <a:cxnSpLocks/>
          </p:cNvCxnSpPr>
          <p:nvPr/>
        </p:nvCxnSpPr>
        <p:spPr>
          <a:xfrm>
            <a:off x="6244046" y="1046451"/>
            <a:ext cx="0" cy="31205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731B43C-C73F-4174-9E70-4B8EC06080AE}"/>
              </a:ext>
            </a:extLst>
          </p:cNvPr>
          <p:cNvCxnSpPr>
            <a:cxnSpLocks/>
          </p:cNvCxnSpPr>
          <p:nvPr/>
        </p:nvCxnSpPr>
        <p:spPr>
          <a:xfrm>
            <a:off x="4249783" y="4167045"/>
            <a:ext cx="1994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EF89E9C-786D-47D0-BC84-5728A49F28A8}"/>
              </a:ext>
            </a:extLst>
          </p:cNvPr>
          <p:cNvCxnSpPr>
            <a:cxnSpLocks/>
          </p:cNvCxnSpPr>
          <p:nvPr/>
        </p:nvCxnSpPr>
        <p:spPr>
          <a:xfrm flipV="1">
            <a:off x="4249783" y="4167045"/>
            <a:ext cx="0" cy="25559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94666DC-0E81-496A-993F-AD3B0C0C7ECE}"/>
              </a:ext>
            </a:extLst>
          </p:cNvPr>
          <p:cNvCxnSpPr>
            <a:cxnSpLocks/>
          </p:cNvCxnSpPr>
          <p:nvPr/>
        </p:nvCxnSpPr>
        <p:spPr>
          <a:xfrm flipV="1">
            <a:off x="4249783" y="6723017"/>
            <a:ext cx="5120640" cy="217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FB189B4-A546-431B-BAA4-E1E34C94553A}"/>
              </a:ext>
            </a:extLst>
          </p:cNvPr>
          <p:cNvCxnSpPr>
            <a:cxnSpLocks/>
          </p:cNvCxnSpPr>
          <p:nvPr/>
        </p:nvCxnSpPr>
        <p:spPr>
          <a:xfrm flipV="1">
            <a:off x="9370423" y="1019071"/>
            <a:ext cx="0" cy="57039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EDEB429-5C46-4D69-B129-CD8950E4281D}"/>
              </a:ext>
            </a:extLst>
          </p:cNvPr>
          <p:cNvCxnSpPr>
            <a:cxnSpLocks/>
          </p:cNvCxnSpPr>
          <p:nvPr/>
        </p:nvCxnSpPr>
        <p:spPr>
          <a:xfrm flipV="1">
            <a:off x="6244046" y="1010409"/>
            <a:ext cx="3126377" cy="26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8DCFC37-DCB7-4D14-9276-DEB64F07C39D}"/>
              </a:ext>
            </a:extLst>
          </p:cNvPr>
          <p:cNvSpPr/>
          <p:nvPr/>
        </p:nvSpPr>
        <p:spPr>
          <a:xfrm>
            <a:off x="833097" y="994795"/>
            <a:ext cx="5338577" cy="3125560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ED2CA-562F-4359-932D-8474E646508B}"/>
              </a:ext>
            </a:extLst>
          </p:cNvPr>
          <p:cNvSpPr/>
          <p:nvPr/>
        </p:nvSpPr>
        <p:spPr>
          <a:xfrm>
            <a:off x="830124" y="4120354"/>
            <a:ext cx="3372908" cy="2671121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9197F8AA-8790-4772-8F6B-B2A41E40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dirty="0"/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341A4B19-9DB0-4073-B6FF-5F8FF801D31E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B36A6C13-C9F7-4FE1-B8CA-3E03D4103E8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13A60BE8-9FC1-4E25-99F4-A088104D9206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Organigramme : Terminateur 78">
            <a:extLst>
              <a:ext uri="{FF2B5EF4-FFF2-40B4-BE49-F238E27FC236}">
                <a16:creationId xmlns:a16="http://schemas.microsoft.com/office/drawing/2014/main" id="{705B39E5-D799-4A01-9C55-C8F58DC4EC2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09A57EA8-BD35-4A23-B2D2-F52955899927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BEA2D49D-65BE-452B-A5AA-570B2A432D8E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A0912471-DAE8-4365-962F-A08C80E4084F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EC364C09-BE46-4189-94EC-43F908A1836C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299BFEEB-5EB9-4BBC-8449-321EB789195D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8E34E3-2173-43F3-AC02-3B4261E4938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9A66D19-51BB-4485-BE72-F1B619D97391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447F5A1-1E3C-4962-93B3-F9BCB81A6F1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2BBCB2A0-85C1-497C-ADF6-BB8DC7D8EA13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8379882-657D-4111-B417-240EB4010DD2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970721AA-9FEB-40FF-9315-C9D3EE7F9ADB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91BC1FC2-B635-4FCF-884A-C566E9D81BF6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A6131190-1F27-41D8-8513-CEF65B29F4F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37E0E0FE-6897-4A3F-ADA9-BDC1892A21DD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2E7E3795-183C-418C-841F-859CE7B5833D}"/>
              </a:ext>
            </a:extLst>
          </p:cNvPr>
          <p:cNvSpPr/>
          <p:nvPr/>
        </p:nvSpPr>
        <p:spPr>
          <a:xfrm>
            <a:off x="12610465" y="57440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45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7ADF1A8-F2D1-4ED6-AA68-AF9A765E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687" y="207927"/>
            <a:ext cx="4976334" cy="732533"/>
          </a:xfrm>
        </p:spPr>
        <p:txBody>
          <a:bodyPr anchor="t">
            <a:normAutofit/>
          </a:bodyPr>
          <a:lstStyle/>
          <a:p>
            <a:r>
              <a:rPr lang="fr-FR" sz="3200" dirty="0"/>
              <a:t>Application web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8696793-F247-469E-96E6-6F92AFB1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71" r="2317" b="-3"/>
          <a:stretch/>
        </p:blipFill>
        <p:spPr>
          <a:xfrm>
            <a:off x="1957652" y="1717581"/>
            <a:ext cx="5841493" cy="2192790"/>
          </a:xfrm>
          <a:prstGeom prst="rect">
            <a:avLst/>
          </a:prstGeom>
        </p:spPr>
      </p:pic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51AEE-B501-488A-9BA6-32DB1F1BCCA6}"/>
              </a:ext>
            </a:extLst>
          </p:cNvPr>
          <p:cNvSpPr txBox="1"/>
          <p:nvPr/>
        </p:nvSpPr>
        <p:spPr>
          <a:xfrm>
            <a:off x="1951464" y="2101203"/>
            <a:ext cx="915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/>
              <a:t>Superviseur</a:t>
            </a:r>
            <a:endParaRPr lang="fr-FR" sz="1000" b="1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67002B0-F9F1-44DA-9E06-C926BFD18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3" r="87555" b="6504"/>
          <a:stretch/>
        </p:blipFill>
        <p:spPr>
          <a:xfrm>
            <a:off x="1951464" y="1816788"/>
            <a:ext cx="744200" cy="351775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8DAE7D-D908-40F7-B7C7-02369557400C}"/>
              </a:ext>
            </a:extLst>
          </p:cNvPr>
          <p:cNvCxnSpPr>
            <a:cxnSpLocks/>
          </p:cNvCxnSpPr>
          <p:nvPr/>
        </p:nvCxnSpPr>
        <p:spPr>
          <a:xfrm flipV="1">
            <a:off x="2695664" y="1967542"/>
            <a:ext cx="662023" cy="129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893750-01B1-497E-8BFB-7F23611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04B69CD3-35FD-4A50-BF2E-82B7DE4FF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28" t="32815" r="22570" b="21998"/>
          <a:stretch/>
        </p:blipFill>
        <p:spPr>
          <a:xfrm>
            <a:off x="2570710" y="4615639"/>
            <a:ext cx="5021327" cy="19879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336B3E2-A838-4C91-BC6D-CD39051B1FEC}"/>
              </a:ext>
            </a:extLst>
          </p:cNvPr>
          <p:cNvSpPr txBox="1"/>
          <p:nvPr/>
        </p:nvSpPr>
        <p:spPr>
          <a:xfrm>
            <a:off x="3420804" y="1176051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Diagramme de cas d’utilisation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1464635-4469-4CAE-8915-BC64699F50C2}"/>
              </a:ext>
            </a:extLst>
          </p:cNvPr>
          <p:cNvSpPr txBox="1"/>
          <p:nvPr/>
        </p:nvSpPr>
        <p:spPr>
          <a:xfrm>
            <a:off x="4148568" y="4145962"/>
            <a:ext cx="352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Matériels utilisés</a:t>
            </a: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633F71BE-1DDA-4295-962A-F9371A730485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22044404-DE51-420F-B974-4E09899F593F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1B344E93-5436-4A66-B4A7-86E9AA1CF873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1D8D290C-A4EF-49C3-9504-E8BC1F938858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B2502ED9-DBE2-4234-9FA5-769624C2284D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C01EA6C1-C852-4954-BF8A-8BFE09F29D98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98C4225F-D416-4ADB-910B-FA43202C37A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500B2180-E2A5-4E1D-95D5-F298CF3D6FFB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B3ED670A-6C59-420F-BE20-83E871C760CF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8E3B70-34FC-4816-B357-4AA69A8B288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50DD5842-58AE-4778-A2E6-52B05CFA22A5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B44C99-A25A-4913-AF01-2A67F82708E9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F1A35827-4C1E-46A1-8A34-9FAB9338F2F7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16550B2D-9DD2-49F6-B68D-353E63F81CDC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ABBF16A4-A7F8-46DD-934C-B946E16F3ECC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02AFE34F-12CE-42EB-B09D-8848F5BEBC7F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AF3F03CF-83E0-4529-A45C-85EB6FBF3F98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418147-2373-46D7-B850-96346E6010E3}"/>
              </a:ext>
            </a:extLst>
          </p:cNvPr>
          <p:cNvSpPr/>
          <p:nvPr/>
        </p:nvSpPr>
        <p:spPr>
          <a:xfrm>
            <a:off x="11605355" y="508530"/>
            <a:ext cx="104775" cy="365125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795C934-4FEF-40C8-BDCA-B1508C26B4BD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1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06081-7F52-4428-8093-17CFE643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847" y="299745"/>
            <a:ext cx="2987673" cy="1015407"/>
          </a:xfrm>
        </p:spPr>
        <p:txBody>
          <a:bodyPr>
            <a:normAutofit fontScale="90000"/>
          </a:bodyPr>
          <a:lstStyle/>
          <a:p>
            <a:r>
              <a:rPr lang="fr-FR" dirty="0"/>
              <a:t>Diagramme de séquence du Formulaire de connexion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DE8B05-F1D1-4407-8EEC-4D6F1633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4617F-46CD-4629-9B86-47C17794D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301"/>
          <a:stretch/>
        </p:blipFill>
        <p:spPr bwMode="auto">
          <a:xfrm>
            <a:off x="677334" y="238124"/>
            <a:ext cx="7173558" cy="646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rganigramme : Terminateur 20">
            <a:extLst>
              <a:ext uri="{FF2B5EF4-FFF2-40B4-BE49-F238E27FC236}">
                <a16:creationId xmlns:a16="http://schemas.microsoft.com/office/drawing/2014/main" id="{C1375686-CD0E-45C1-A413-EC56FC31AA65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CCFFA42A-DB10-4EEC-962A-FB9EB4C8A119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B5B7A455-7637-458C-9069-81CD27E5950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CDC77D4B-2A53-42B0-8784-E232E597287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87DECEAF-D2C7-4264-9C50-44EC25507835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06A671C0-ADCC-477D-ADB1-0233BD90041A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6DB3D2C7-8C88-4F94-A84B-8141F7D37D6C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4BD384FC-A3BF-4314-8523-0E47F3A2F527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1A9ECB5F-A361-4C85-8F98-7FAF01DAAAD3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E4E251-C628-470E-A52A-9B25952D3A1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937EE24-1895-42B1-AF20-417C450EF191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FD38C0-64C2-464E-9412-04B5A9AFA251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FD3935B-7179-4855-963D-B825345A2D45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4E111C1C-7323-468B-8320-638250E216A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E8DB18D5-8F44-42C4-9142-DDD312B90753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Organigramme : Terminateur 36">
            <a:extLst>
              <a:ext uri="{FF2B5EF4-FFF2-40B4-BE49-F238E27FC236}">
                <a16:creationId xmlns:a16="http://schemas.microsoft.com/office/drawing/2014/main" id="{74A0216A-A0B5-49EA-8CB0-6CE4486B9073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4503510A-E0CA-422C-83C4-7E32C6068538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A5B6DD-48EB-4BCB-A5F6-076FB657C2B3}"/>
              </a:ext>
            </a:extLst>
          </p:cNvPr>
          <p:cNvSpPr/>
          <p:nvPr/>
        </p:nvSpPr>
        <p:spPr>
          <a:xfrm>
            <a:off x="11605355" y="508531"/>
            <a:ext cx="104775" cy="66041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98F75F24-02BE-470E-AEB4-866D8E2E5F5B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81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90E45-0338-490F-A7CB-9A396C31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Formulaire de connexion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C27953-2B2B-465D-A934-4E56C312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z="1600" smtClean="0"/>
              <a:pPr>
                <a:spcAft>
                  <a:spcPts val="600"/>
                </a:spcAft>
              </a:pPr>
              <a:t>6</a:t>
            </a:fld>
            <a:endParaRPr lang="en-US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18F3B8-BA7C-4C60-B289-6555D9BF7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25" t="26180" r="32500" b="20079"/>
          <a:stretch/>
        </p:blipFill>
        <p:spPr>
          <a:xfrm>
            <a:off x="587248" y="2060550"/>
            <a:ext cx="5013827" cy="4345937"/>
          </a:xfrm>
          <a:prstGeom prst="rect">
            <a:avLst/>
          </a:prstGeom>
        </p:spPr>
      </p:pic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F60D447-AEC3-48F4-B112-144F3F280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41F8C6E-51FB-48CB-A5D8-539FFC29B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3" t="30237" r="60625" b="62334"/>
          <a:stretch/>
        </p:blipFill>
        <p:spPr>
          <a:xfrm>
            <a:off x="6141147" y="2846841"/>
            <a:ext cx="2910840" cy="81534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649E961-6B72-4A08-ABC7-3E8299CFF7DA}"/>
              </a:ext>
            </a:extLst>
          </p:cNvPr>
          <p:cNvSpPr txBox="1"/>
          <p:nvPr/>
        </p:nvSpPr>
        <p:spPr>
          <a:xfrm>
            <a:off x="6760878" y="2299193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 </a:t>
            </a:r>
            <a:r>
              <a:rPr lang="fr-FR" u="sng" dirty="0" err="1"/>
              <a:t>users</a:t>
            </a:r>
            <a:endParaRPr lang="fr-FR" u="sng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4B1EBD7-E65A-48ED-9C8A-68777B3D9E40}"/>
              </a:ext>
            </a:extLst>
          </p:cNvPr>
          <p:cNvSpPr txBox="1"/>
          <p:nvPr/>
        </p:nvSpPr>
        <p:spPr>
          <a:xfrm>
            <a:off x="6865653" y="3887544"/>
            <a:ext cx="151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 rôles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D1BB91A-8642-40B6-A410-1A4FBFD712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59" t="37889" r="57938" b="52667"/>
          <a:stretch/>
        </p:blipFill>
        <p:spPr>
          <a:xfrm>
            <a:off x="6874304" y="4482239"/>
            <a:ext cx="1274242" cy="815340"/>
          </a:xfrm>
          <a:prstGeom prst="rect">
            <a:avLst/>
          </a:prstGeom>
        </p:spPr>
      </p:pic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790FAE92-27C6-4B77-B094-FD0ACE8E308B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38F181F3-3E40-4040-9952-CACCAA725CEB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6D5FDDC6-71D1-4847-BFE4-B4ABCD012A6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092DD8B5-7F8D-4531-915E-2F4D093D7EEA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68DD4E56-A1B0-4F17-AF16-EDB6D1AA5BF0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DEE45E73-99FA-47A1-B54B-70B96BB92540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6318ED03-3C74-4655-9874-522CD8FBD7B8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EE7774AE-E997-4ED3-ACAB-808DFFECF4E1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80876EBA-AA23-491F-B401-79C43C965D4E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802F45-9AAD-406E-85E6-701D23FB650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3E4309C5-3CEF-40CA-9865-D64FB6F5C200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5A6FB0B-4C1D-4E1C-A8CE-ABAF469F79F0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38112F4-1BD3-49EF-A52C-7E9315014D8E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Organigramme : Terminateur 61">
            <a:extLst>
              <a:ext uri="{FF2B5EF4-FFF2-40B4-BE49-F238E27FC236}">
                <a16:creationId xmlns:a16="http://schemas.microsoft.com/office/drawing/2014/main" id="{3778D5F2-6692-4E18-9FA4-BFF01A5A14D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CDA7B16B-A3F0-4D53-BA15-466FFB433341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4429130E-6193-4BB9-88FF-5AADA9B54369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24A7A62F-A002-46C5-A5F6-F7B3489CAAA0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7CFF427-1666-475F-86C6-56C7BD7039B7}"/>
              </a:ext>
            </a:extLst>
          </p:cNvPr>
          <p:cNvSpPr/>
          <p:nvPr/>
        </p:nvSpPr>
        <p:spPr>
          <a:xfrm>
            <a:off x="11605355" y="508531"/>
            <a:ext cx="104775" cy="103712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4D489BB-3E4A-4472-BF06-40966C53924B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2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694EC-9FBC-47B9-8750-7D434273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15225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Formulaire de connexion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9A3AEE-AF26-437B-ADE9-A9D6E35CD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65" y="4005894"/>
            <a:ext cx="8596668" cy="3880773"/>
          </a:xfrm>
        </p:spPr>
        <p:txBody>
          <a:bodyPr/>
          <a:lstStyle/>
          <a:p>
            <a:r>
              <a:rPr lang="fr-FR" dirty="0"/>
              <a:t>Il faut ensuite rediriger vers la bonne page en fonction du rôle.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DB515-61B0-422E-B822-AD5F73A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B69F5C-3478-42B3-B20C-5662C80C0A2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3" t="57461" r="23969" b="26943"/>
          <a:stretch/>
        </p:blipFill>
        <p:spPr bwMode="auto">
          <a:xfrm>
            <a:off x="1064628" y="4562916"/>
            <a:ext cx="6900545" cy="1269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9C632C13-C184-4644-B2BE-26259FE09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7334BBC-BFF5-48E6-B072-998EFC0F3CB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5" r="19892" b="34555"/>
          <a:stretch/>
        </p:blipFill>
        <p:spPr bwMode="auto">
          <a:xfrm>
            <a:off x="1036006" y="2036025"/>
            <a:ext cx="6260059" cy="17967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313528E3-0968-413C-BB19-FEA1E049A0CF}"/>
              </a:ext>
            </a:extLst>
          </p:cNvPr>
          <p:cNvSpPr txBox="1">
            <a:spLocks/>
          </p:cNvSpPr>
          <p:nvPr/>
        </p:nvSpPr>
        <p:spPr>
          <a:xfrm>
            <a:off x="649265" y="1376942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rôles administrateur et superviseur doivent être stockées dans une fonction pour pouvoir s’en resservir. </a:t>
            </a: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17F562D6-D689-4D49-B2CD-43C3BD14CCA3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2F04ABE7-4A3E-48A6-9E89-EDFB5555F5C2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35AD55D3-6AC3-487E-B51A-FF4BC49AA027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8D464189-0521-4BC9-A531-F04CA1A2A195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E9392D5B-773A-4586-BDD6-389950F6ECCB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2A54F5B2-4E35-4760-A725-D79E0D4D0915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9FA0C364-54F5-4655-9B27-8C58B111361E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5F06CD1E-9A42-4F29-974C-60D2335F466A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B68996CF-19A1-4609-8801-D6470604E04D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CFC329B-14DD-4E98-A5D2-E947D28BECE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93CB256-B2EC-4E6E-9804-263F118272CB}"/>
              </a:ext>
            </a:extLst>
          </p:cNvPr>
          <p:cNvSpPr/>
          <p:nvPr/>
        </p:nvSpPr>
        <p:spPr>
          <a:xfrm>
            <a:off x="11376584" y="6245674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D8DE415-C76F-4B59-A4BE-4824B44FC5E6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8EDB47BB-496E-4FDC-BDC2-CAD32FA44CC1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498F2EE6-2698-4069-9317-84CCDBB75974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054456A6-282A-4AF4-B8A9-EBD439388039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83906F46-19F2-4671-8766-9ED42E234531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A240AD82-CC5A-4370-9049-8EC1F61E912E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F82EE59-D5A1-43D5-A42B-52564991173E}"/>
              </a:ext>
            </a:extLst>
          </p:cNvPr>
          <p:cNvSpPr/>
          <p:nvPr/>
        </p:nvSpPr>
        <p:spPr>
          <a:xfrm>
            <a:off x="11605355" y="508531"/>
            <a:ext cx="104775" cy="103712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14763A2-1F59-4C50-9C82-FE18D992565F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11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9546-A9DC-44BB-8E2E-1DB691F7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064" y="31957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09830D-8E41-4DEC-B5AF-B50169DC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7A26982-7945-4609-9862-8998BB7D1A49}"/>
              </a:ext>
            </a:extLst>
          </p:cNvPr>
          <p:cNvSpPr txBox="1">
            <a:spLocks/>
          </p:cNvSpPr>
          <p:nvPr/>
        </p:nvSpPr>
        <p:spPr>
          <a:xfrm>
            <a:off x="386088" y="1548446"/>
            <a:ext cx="4739953" cy="353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900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4D03552-E029-4923-A744-2D87647955A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0" t="31242" r="3669" b="44732"/>
          <a:stretch/>
        </p:blipFill>
        <p:spPr bwMode="auto">
          <a:xfrm>
            <a:off x="834792" y="2070239"/>
            <a:ext cx="6176782" cy="15418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19620E8-E4BD-416A-85DF-753BFF2092D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5" t="23051" r="1162" b="41268"/>
          <a:stretch/>
        </p:blipFill>
        <p:spPr bwMode="auto">
          <a:xfrm>
            <a:off x="834792" y="4222021"/>
            <a:ext cx="6176782" cy="229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" descr="Image associée">
            <a:extLst>
              <a:ext uri="{FF2B5EF4-FFF2-40B4-BE49-F238E27FC236}">
                <a16:creationId xmlns:a16="http://schemas.microsoft.com/office/drawing/2014/main" id="{5B445D12-A757-41D3-AF5E-DFA69A3A1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C761BD09-F25C-43E6-97D3-6388999290E1}"/>
              </a:ext>
            </a:extLst>
          </p:cNvPr>
          <p:cNvSpPr txBox="1">
            <a:spLocks/>
          </p:cNvSpPr>
          <p:nvPr/>
        </p:nvSpPr>
        <p:spPr>
          <a:xfrm>
            <a:off x="386088" y="1548446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pour gérer les comptes superviseurs</a:t>
            </a:r>
          </a:p>
        </p:txBody>
      </p:sp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01B88169-E28D-4786-B424-26738CA812AB}"/>
              </a:ext>
            </a:extLst>
          </p:cNvPr>
          <p:cNvSpPr txBox="1">
            <a:spLocks/>
          </p:cNvSpPr>
          <p:nvPr/>
        </p:nvSpPr>
        <p:spPr>
          <a:xfrm>
            <a:off x="383077" y="3712647"/>
            <a:ext cx="8207586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Page pour gérer les créneaux</a:t>
            </a: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33FC129D-AB05-46E1-A374-93FA0C129014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B4223DC9-23AB-47B7-8F18-E8C933E9BE23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ABBAACBB-8DBC-49C5-851C-0C5870E5CC9F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D7B05F1F-6845-4C80-91BE-4ED564EA52CD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5C63D04B-C64F-4D3F-8A59-C00ECE8DE204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368A5453-E84C-45FF-A44B-216BFFC4FF96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B42B6DBF-9B7D-48CC-A11B-9D808A592FE9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3C78EC4B-1FED-41AD-B854-5B1B1D79C854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5588CD5D-1DBE-4BE1-988C-9025C8F98DB6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1C6FC19-E4CD-476B-95BA-72C84571403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3EB4CB2-D11A-4CE1-90A3-33D409DE62C3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0F18364-F285-400E-B995-5481C8D5E11F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9FFC7756-756D-4067-83DC-68CA407B3BE2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A81FC802-5FEF-4F20-8A1B-27E7565CEE87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290CD40E-8320-496D-932A-6FEC35FD6345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DF004955-5112-4069-A0C8-DF39FE1BB47A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698B9B8F-9914-404B-9376-07C6C9FBC4D7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6940150-2D16-47A7-A58D-8E8C1D3E4498}"/>
              </a:ext>
            </a:extLst>
          </p:cNvPr>
          <p:cNvSpPr/>
          <p:nvPr/>
        </p:nvSpPr>
        <p:spPr>
          <a:xfrm>
            <a:off x="11605355" y="508531"/>
            <a:ext cx="104775" cy="13738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E120CA4-4726-42FE-9267-6D28AB43C992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6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F1FF6-FC41-4A6D-8C7C-CD8270D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88" y="1602230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Lorsque le superviseur supprime un créneau déjà réservé, le numéro de téléphone du joueur est affiché grâce à une </a:t>
            </a:r>
            <a:r>
              <a:rPr lang="fr-FR" dirty="0" err="1"/>
              <a:t>alert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7F8E-D5C2-40DE-A2BD-EEE7443C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7954DF-21EC-4CF6-A43D-74A72F436B6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t="37212" r="36589" b="50748"/>
          <a:stretch/>
        </p:blipFill>
        <p:spPr bwMode="auto">
          <a:xfrm>
            <a:off x="500303" y="2711827"/>
            <a:ext cx="7601173" cy="1515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C13C42E5-96F9-4393-BCD0-8D01066A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B099BD5-BA97-48FC-8C5C-6C876170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Gérer les comptes superviseurs et les créneaux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A3022207-0256-407B-AB21-862B84C14225}"/>
              </a:ext>
            </a:extLst>
          </p:cNvPr>
          <p:cNvSpPr txBox="1">
            <a:spLocks/>
          </p:cNvSpPr>
          <p:nvPr/>
        </p:nvSpPr>
        <p:spPr>
          <a:xfrm>
            <a:off x="475588" y="4318605"/>
            <a:ext cx="7846291" cy="761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Un administrateur ne peut pas supprimer un superviseur ayant un créneau non passé et réservé, lorsque cela arrive une </a:t>
            </a:r>
            <a:r>
              <a:rPr lang="fr-FR" dirty="0" err="1"/>
              <a:t>alert</a:t>
            </a:r>
            <a:r>
              <a:rPr lang="fr-FR" dirty="0"/>
              <a:t> se lance.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70B09D0-1A4D-47E1-A3B5-88840B9DB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4" t="42667" r="37105" b="49417"/>
          <a:stretch/>
        </p:blipFill>
        <p:spPr>
          <a:xfrm>
            <a:off x="500303" y="5138734"/>
            <a:ext cx="9170125" cy="830997"/>
          </a:xfrm>
          <a:prstGeom prst="rect">
            <a:avLst/>
          </a:prstGeom>
        </p:spPr>
      </p:pic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F2F5F5FE-9D8B-4107-971A-FC0BDF91DCAC}"/>
              </a:ext>
            </a:extLst>
          </p:cNvPr>
          <p:cNvSpPr/>
          <p:nvPr/>
        </p:nvSpPr>
        <p:spPr>
          <a:xfrm>
            <a:off x="11292313" y="3603036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32C3E56D-D7C1-47A8-A7AD-A0BCCA3EA13E}"/>
              </a:ext>
            </a:extLst>
          </p:cNvPr>
          <p:cNvSpPr/>
          <p:nvPr/>
        </p:nvSpPr>
        <p:spPr>
          <a:xfrm>
            <a:off x="11307595" y="398648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FFF79946-2B05-45E5-9875-FBB36C58EF59}"/>
              </a:ext>
            </a:extLst>
          </p:cNvPr>
          <p:cNvSpPr/>
          <p:nvPr/>
        </p:nvSpPr>
        <p:spPr>
          <a:xfrm>
            <a:off x="11295566" y="438706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2A4165C1-474C-4752-8885-052074D501A6}"/>
              </a:ext>
            </a:extLst>
          </p:cNvPr>
          <p:cNvSpPr/>
          <p:nvPr/>
        </p:nvSpPr>
        <p:spPr>
          <a:xfrm>
            <a:off x="11295566" y="4769129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938CED33-B450-47E1-974B-FBCFEF977C4F}"/>
              </a:ext>
            </a:extLst>
          </p:cNvPr>
          <p:cNvSpPr/>
          <p:nvPr/>
        </p:nvSpPr>
        <p:spPr>
          <a:xfrm>
            <a:off x="11294026" y="51728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8406D9CA-3E80-4157-ADD4-A202E064C1DD}"/>
              </a:ext>
            </a:extLst>
          </p:cNvPr>
          <p:cNvSpPr/>
          <p:nvPr/>
        </p:nvSpPr>
        <p:spPr>
          <a:xfrm>
            <a:off x="11292727" y="108795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9E673C5B-07AE-420A-AD22-FDF004B25A8D}"/>
              </a:ext>
            </a:extLst>
          </p:cNvPr>
          <p:cNvSpPr/>
          <p:nvPr/>
        </p:nvSpPr>
        <p:spPr>
          <a:xfrm>
            <a:off x="11314706" y="180921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11401FFC-E817-426F-87E6-98A2348C9BE3}"/>
              </a:ext>
            </a:extLst>
          </p:cNvPr>
          <p:cNvSpPr/>
          <p:nvPr/>
        </p:nvSpPr>
        <p:spPr>
          <a:xfrm>
            <a:off x="11292313" y="1459926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F9B618B6-8449-42CA-97A7-B0484D62190A}"/>
              </a:ext>
            </a:extLst>
          </p:cNvPr>
          <p:cNvSpPr/>
          <p:nvPr/>
        </p:nvSpPr>
        <p:spPr>
          <a:xfrm>
            <a:off x="11295566" y="76921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4ED1C0-330C-41EF-BC0D-40A42B613DC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EEA0FA11-7C77-40D1-BC0B-4B3835FA34EF}"/>
              </a:ext>
            </a:extLst>
          </p:cNvPr>
          <p:cNvSpPr/>
          <p:nvPr/>
        </p:nvSpPr>
        <p:spPr>
          <a:xfrm>
            <a:off x="11368514" y="6228372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13A06-0AFD-470C-A81A-B857A9B787E8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ADE112BA-6283-4AA6-9420-A94C7C5CF7E9}"/>
              </a:ext>
            </a:extLst>
          </p:cNvPr>
          <p:cNvSpPr/>
          <p:nvPr/>
        </p:nvSpPr>
        <p:spPr>
          <a:xfrm>
            <a:off x="11368514" y="287151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8F52C93D-9904-4496-B600-F41D96E8276A}"/>
              </a:ext>
            </a:extLst>
          </p:cNvPr>
          <p:cNvSpPr/>
          <p:nvPr/>
        </p:nvSpPr>
        <p:spPr>
          <a:xfrm>
            <a:off x="11307595" y="218010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B55834F4-D8CF-4EE0-B867-637E9812F534}"/>
              </a:ext>
            </a:extLst>
          </p:cNvPr>
          <p:cNvSpPr/>
          <p:nvPr/>
        </p:nvSpPr>
        <p:spPr>
          <a:xfrm>
            <a:off x="11329940" y="255680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7944D61B-E4AC-458E-9563-91385D632340}"/>
              </a:ext>
            </a:extLst>
          </p:cNvPr>
          <p:cNvSpPr/>
          <p:nvPr/>
        </p:nvSpPr>
        <p:spPr>
          <a:xfrm>
            <a:off x="11312486" y="557002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EC031862-22C1-4209-9EAA-BCBA19D7E82C}"/>
              </a:ext>
            </a:extLst>
          </p:cNvPr>
          <p:cNvSpPr/>
          <p:nvPr/>
        </p:nvSpPr>
        <p:spPr>
          <a:xfrm>
            <a:off x="11307595" y="5973747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D5FBE98-55A3-4ABE-ACFD-6DC52A3527B7}"/>
              </a:ext>
            </a:extLst>
          </p:cNvPr>
          <p:cNvSpPr/>
          <p:nvPr/>
        </p:nvSpPr>
        <p:spPr>
          <a:xfrm>
            <a:off x="11605355" y="508531"/>
            <a:ext cx="104775" cy="137385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5B349513-AE4B-40B0-A137-0CFB73A0411F}"/>
              </a:ext>
            </a:extLst>
          </p:cNvPr>
          <p:cNvSpPr/>
          <p:nvPr/>
        </p:nvSpPr>
        <p:spPr>
          <a:xfrm>
            <a:off x="11384417" y="5585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5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Microsoft Office PowerPoint</Application>
  <PresentationFormat>Grand écran</PresentationFormat>
  <Paragraphs>149</Paragraphs>
  <Slides>28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Eras Medium ITC</vt:lpstr>
      <vt:lpstr>Trebuchet MS</vt:lpstr>
      <vt:lpstr>Wingdings 3</vt:lpstr>
      <vt:lpstr>Facette</vt:lpstr>
      <vt:lpstr>Présentation PowerPoint</vt:lpstr>
      <vt:lpstr>Sommaire</vt:lpstr>
      <vt:lpstr>Schéma global</vt:lpstr>
      <vt:lpstr>Application web </vt:lpstr>
      <vt:lpstr>Diagramme de séquence du Formulaire de connexion </vt:lpstr>
      <vt:lpstr>Formulaire de connexion </vt:lpstr>
      <vt:lpstr>Formulaire de connexion </vt:lpstr>
      <vt:lpstr>Gérer les comptes superviseurs et les créneaux</vt:lpstr>
      <vt:lpstr>Gérer les comptes superviseurs et les créneaux</vt:lpstr>
      <vt:lpstr>Gérer les comptes superviseurs et les créneaux</vt:lpstr>
      <vt:lpstr>Réserver un créneaux</vt:lpstr>
      <vt:lpstr>Réserver un créneau</vt:lpstr>
      <vt:lpstr>Présentation PowerPoint</vt:lpstr>
      <vt:lpstr>Consulter, modifier ou annuler sa réservation </vt:lpstr>
      <vt:lpstr>Application Arduino</vt:lpstr>
      <vt:lpstr>Présentation PowerPoint</vt:lpstr>
      <vt:lpstr>Diagramme de classe</vt:lpstr>
      <vt:lpstr>Câblage  </vt:lpstr>
      <vt:lpstr>Présentation PowerPoint</vt:lpstr>
      <vt:lpstr>Connexion du pavé numérique</vt:lpstr>
      <vt:lpstr>Présentation PowerPoint</vt:lpstr>
      <vt:lpstr>Présentation PowerPoint</vt:lpstr>
      <vt:lpstr>Connexion du Buzzer </vt:lpstr>
      <vt:lpstr>Programme permettant de vérifier le mot de passe</vt:lpstr>
      <vt:lpstr>Journal d’activités</vt:lpstr>
      <vt:lpstr>Conclusion </vt:lpstr>
      <vt:lpstr>Partie 2 : Fonctionnement du système </vt:lpstr>
      <vt:lpstr>Problèmes rencontrés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Cyril dohin</dc:creator>
  <cp:lastModifiedBy>Cyril dohin</cp:lastModifiedBy>
  <cp:revision>24</cp:revision>
  <dcterms:created xsi:type="dcterms:W3CDTF">2020-06-07T17:45:12Z</dcterms:created>
  <dcterms:modified xsi:type="dcterms:W3CDTF">2020-06-08T20:23:17Z</dcterms:modified>
</cp:coreProperties>
</file>